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png" ContentType="image/png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r:id="rId1" id="2147483661"/>
    <p:sldMasterId r:id="rId2" id="2147483679"/>
  </p:sldMasterIdLst>
  <p:notesMasterIdLst>
    <p:notesMasterId r:id="rId35"/>
  </p:notesMasterIdLst>
  <p:handoutMasterIdLst>
    <p:handoutMasterId r:id="rId36"/>
  </p:handoutMasterIdLst>
  <p:sldIdLst>
    <p:sldId r:id="rId3" id="323"/>
    <p:sldId r:id="rId4" id="341"/>
    <p:sldId r:id="rId5" id="257"/>
    <p:sldId r:id="rId6" id="314"/>
    <p:sldId r:id="rId7" id="326"/>
    <p:sldId r:id="rId8" id="350"/>
    <p:sldId r:id="rId9" id="282"/>
    <p:sldId r:id="rId10" id="328"/>
    <p:sldId r:id="rId11" id="344"/>
    <p:sldId r:id="rId12" id="330"/>
    <p:sldId r:id="rId13" id="348"/>
    <p:sldId r:id="rId14" id="306"/>
    <p:sldId r:id="rId15" id="307"/>
    <p:sldId r:id="rId16" id="308"/>
    <p:sldId r:id="rId17" id="355"/>
    <p:sldId r:id="rId18" id="287"/>
    <p:sldId r:id="rId19" id="358"/>
    <p:sldId r:id="rId20" id="315"/>
    <p:sldId r:id="rId21" id="284"/>
    <p:sldId r:id="rId22" id="309"/>
    <p:sldId r:id="rId23" id="351"/>
    <p:sldId r:id="rId24" id="290"/>
    <p:sldId r:id="rId25" id="266"/>
    <p:sldId r:id="rId26" id="356"/>
    <p:sldId r:id="rId27" id="337"/>
    <p:sldId r:id="rId28" id="357"/>
    <p:sldId r:id="rId29" id="267"/>
    <p:sldId r:id="rId30" id="354"/>
    <p:sldId r:id="rId31" id="316"/>
    <p:sldId r:id="rId32" id="303"/>
    <p:sldId r:id="rId33" id="324"/>
    <p:sldId r:id="rId34" id="346"/>
  </p:sldIdLst>
  <p:sldSz cx="18288000" cy="10287000"/>
  <p:notesSz cx="7010400" cy="9296400"/>
  <p:embeddedFontLst>
    <p:embeddedFont>
      <p:font typeface="Playfair Display" panose="00000500000000000000" pitchFamily="2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  <p:ext uri="{521415D9-36F7-43E2-AB2F-B90AF26B5E84}">
      <p14:sectionLst xmlns:p14="http://schemas.microsoft.com/office/powerpoint/2010/main">
        <p14:section name="Default Section" id="{B3A3A111-3AD0-4C48-B284-050315ADC3B7}">
          <p14:sldIdLst>
            <p14:sldId id="323"/>
            <p14:sldId id="341"/>
            <p14:sldId id="257"/>
            <p14:sldId id="314"/>
            <p14:sldId id="326"/>
            <p14:sldId id="350"/>
            <p14:sldId id="282"/>
            <p14:sldId id="328"/>
            <p14:sldId id="344"/>
            <p14:sldId id="330"/>
            <p14:sldId id="348"/>
            <p14:sldId id="306"/>
            <p14:sldId id="307"/>
            <p14:sldId id="308"/>
            <p14:sldId id="355"/>
            <p14:sldId id="287"/>
            <p14:sldId id="358"/>
            <p14:sldId id="315"/>
            <p14:sldId id="284"/>
            <p14:sldId id="309"/>
            <p14:sldId id="351"/>
            <p14:sldId id="290"/>
            <p14:sldId id="266"/>
            <p14:sldId id="356"/>
          </p14:sldIdLst>
        </p14:section>
        <p14:section name="Untitled Section" id="{5F11E4DD-B0E1-4A86-9F89-3795482E2AE6}">
          <p14:sldIdLst>
            <p14:sldId id="337"/>
            <p14:sldId id="357"/>
            <p14:sldId id="267"/>
            <p14:sldId id="354"/>
            <p14:sldId id="316"/>
            <p14:sldId id="303"/>
            <p14:sldId id="324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Shanon Lazarus" initials="SL" lastIdx="1" clrIdx="0">
    <p:extLst>
      <p:ext uri="{19B8F6BF-5375-455C-9EA6-DF929625EA0E}">
        <p15:presenceInfo xmlns:p15="http://schemas.microsoft.com/office/powerpoint/2012/main" userId="S-1-5-21-1244467668-395777801-926709054-15032" providerId="AD"/>
      </p:ext>
    </p:extLst>
  </p:cmAuthor>
  <p:cmAuthor id="2" name="Sarah K. Yates" initials="SKY" lastIdx="1" clrIdx="1">
    <p:extLst>
      <p:ext uri="{19B8F6BF-5375-455C-9EA6-DF929625EA0E}">
        <p15:presenceInfo xmlns:p15="http://schemas.microsoft.com/office/powerpoint/2012/main" userId="S-1-5-21-1244467668-395777801-926709054-7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847"/>
    <a:srgbClr val="00A2C0"/>
    <a:srgbClr val="F7B207"/>
    <a:srgbClr val="F2F2F2"/>
    <a:srgbClr val="53565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2" autoAdjust="0"/>
    <p:restoredTop sz="96323" autoAdjust="0"/>
  </p:normalViewPr>
  <p:slideViewPr>
    <p:cSldViewPr>
      <p:cViewPr varScale="1">
        <p:scale>
          <a:sx n="69" d="100"/>
          <a:sy n="69" d="100"/>
        </p:scale>
        <p:origin x="159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9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notesMaster" Target="notesMasters/notesMaster1.xml" /><Relationship Id="rId36" Type="http://schemas.openxmlformats.org/officeDocument/2006/relationships/handoutMaster" Target="handoutMasters/handoutMaster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slide" Target="slides/slide2.xml" /><Relationship Id="rId40" Type="http://schemas.openxmlformats.org/officeDocument/2006/relationships/font" Target="fonts/font4.fntdata" /><Relationship Id="rId41" Type="http://schemas.openxmlformats.org/officeDocument/2006/relationships/font" Target="fonts/font5.fntdata" /><Relationship Id="rId42" Type="http://schemas.openxmlformats.org/officeDocument/2006/relationships/font" Target="fonts/font6.fntdata" /><Relationship Id="rId43" Type="http://schemas.openxmlformats.org/officeDocument/2006/relationships/font" Target="fonts/font7.fntdata" /><Relationship Id="rId44" Type="http://schemas.openxmlformats.org/officeDocument/2006/relationships/font" Target="fonts/font8.fntdata" /><Relationship Id="rId45" Type="http://schemas.openxmlformats.org/officeDocument/2006/relationships/commentAuthors" Target="commentAuthors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4.xml" /><Relationship Id="rId49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.xlsx" /></Relationships>
</file>

<file path=ppt/charts/_rels/chart2.xml.rels>&#65279;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0135399785"/>
          <c:w val="0.9789272"/>
          <c:h val="0.9193157"/>
        </c:manualLayout>
      </c:layout>
      <c:barChart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1849328528"/>
        <c:axId val="1849302416"/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578D05-964B-45DB-A437-AC5858088E5A}" type="VALUE">
                      <a:rPr lang="en-US" sz="280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451-4E6D-BEBB-D2D583FBAB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04F72F-10AC-4EB3-A8BF-1519C4561B81}" type="VALUE">
                      <a:rPr lang="en-US" sz="2800"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51-4E6D-BEBB-D2D583FBA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25</c:v>
                </c:pt>
                <c:pt idx="1">
                  <c:v>499</c:v>
                </c:pt>
                <c:pt idx="2">
                  <c:v>892</c:v>
                </c:pt>
                <c:pt idx="3">
                  <c:v>1164</c:v>
                </c:pt>
                <c:pt idx="4">
                  <c:v>1420</c:v>
                </c:pt>
                <c:pt idx="5">
                  <c:v>1757</c:v>
                </c:pt>
                <c:pt idx="6">
                  <c:v>1996</c:v>
                </c:pt>
                <c:pt idx="7">
                  <c:v>2629</c:v>
                </c:pt>
                <c:pt idx="8">
                  <c:v>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1-4E6D-BEBB-D2D583FBAB56}"/>
            </c:ext>
          </c:extLst>
        </c:ser>
        <c:gapWidth val="41"/>
      </c:barChart>
      <c:catAx>
        <c:axId val="18493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302416"/>
        <c:crosses val="autoZero"/>
        <c:auto val="1"/>
        <c:lblAlgn val="ctr"/>
        <c:lblOffset val="100"/>
        <c:noMultiLvlLbl val="0"/>
      </c:catAx>
      <c:valAx>
        <c:axId val="18493024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spPr/>
        <c:txPr>
          <a:bodyPr/>
          <a:lstStyle/>
          <a:p>
            <a:pPr>
              <a:defRPr/>
            </a:pPr>
          </a:p>
        </c:txPr>
        <c:crossAx val="184932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00959283952"/>
                  <c:y val="0.0076628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fontAlgn="auto" rtl="0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sz="1400" b="0" i="0" u="none" strike="noStrike" kern="1200" baseline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C454B5-A998-4C9D-A52A-B828C7AD2F05}" type="CATEGORYNAME">
                      <a:rPr lang="en-US" sz="1400">
                        <a:latin typeface="+mn-lt"/>
                      </a:rPr>
                      <a:t>[CATEGORY NAME]</a:t>
                    </a:fld>
                    <a:endParaRPr lang="en-US" sz="1400" baseline="0">
                      <a:latin typeface="+mn-lt"/>
                    </a:endParaRPr>
                  </a:p>
                  <a:p>
                    <a:pPr marL="0" marR="0" lvl="0" indent="0" algn="ctr" defTabSz="914400" fontAlgn="auto" rtl="0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defRPr>
                    </a:pPr>
                    <a:fld id="{429D5B87-21E1-42B0-8B87-9A07E1330333}" type="PERCENTAGE">
                      <a:rPr lang="en-US" sz="1400" baseline="0" smtClean="0">
                        <a:latin typeface="+mn-lt"/>
                      </a:rPr>
                      <a:t>[PERCENTAGE]</a:t>
                    </a:fld>
                    <a:r>
                      <a:rPr lang="en-US" sz="1400" baseline="0" dirty="1">
                        <a:latin typeface="+mn-lt"/>
                      </a:rPr>
                      <a:t> </a:t>
                    </a:r>
                    <a:br>
                      <a:rPr lang="en-US" sz="1400" baseline="0" dirty="1">
                        <a:latin typeface="+mn-lt"/>
                      </a:rPr>
                    </a:br>
                    <a:r>
                      <a:rPr lang="en-US" sz="1400" baseline="0" dirty="1">
                        <a:latin typeface="+mn-lt"/>
                      </a:rPr>
                      <a:t>** </a:t>
                    </a:r>
                    <a:r>
                      <a:rPr lang="en-US" sz="1400" dirty="1">
                        <a:solidFill>
                          <a:srgbClr val="53565A"/>
                        </a:solidFill>
                        <a:latin typeface="+mn-lt"/>
                      </a:rPr>
                      <a:t>Adult children = 24.6%</a:t>
                    </a:r>
                  </a:p>
                  <a:p>
                    <a:pPr marL="0" marR="0" lvl="0" indent="0" algn="ctr" defTabSz="914400" fontAlgn="auto" rtl="0" eaLnBrk="1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sz="140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defRPr>
                    </a:pP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fontAlgn="auto" rtl="0" eaLnBrk="1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sz="1400" b="0" i="0" u="none" strike="noStrike" kern="1200" baseline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59111559954447"/>
                      <c:h val="0.11314498044066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68-443A-9AFC-0671DA22CDA8}"/>
                </c:ext>
              </c:extLst>
            </c:dLbl>
            <c:dLbl>
              <c:idx val="2"/>
              <c:layout>
                <c:manualLayout>
                  <c:x val="0.0191857871"/>
                  <c:y val="0.001277139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8-443A-9AFC-0671DA22CD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 dirty="1"/>
                      <a:t>Other/Unknown</a:t>
                    </a:r>
                  </a:p>
                  <a:p>
                    <a:fld id="{5C0023A2-F212-433A-9EAD-E8D69D6C970D}" type="PERCENTAGE">
                      <a:rPr lang="en-US" baseline="0"/>
                      <a:t>[PERCENTAGE]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68-443A-9AFC-0671DA22CDA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Family Members</c:v>
                </c:pt>
                <c:pt idx="1">
                  <c:v>Friends &amp; Neighbors</c:v>
                </c:pt>
                <c:pt idx="2">
                  <c:v>Paid Home Aides</c:v>
                </c:pt>
                <c:pt idx="3">
                  <c:v>Guardians and POAs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57.9</c:v>
                </c:pt>
                <c:pt idx="1">
                  <c:v>16.899999999999999</c:v>
                </c:pt>
                <c:pt idx="2">
                  <c:v>14.9</c:v>
                </c:pt>
                <c:pt idx="3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68-443A-9AFC-0671DA22CDA8}"/>
            </c:ext>
          </c:extLst>
          <c:dPt>
            <c:idx val="0"/>
            <c:bubble3D val="0"/>
            <c:spPr>
              <a:solidFill>
                <a:srgbClr val="00A2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68-443A-9AFC-0671DA22CDA8}"/>
              </c:ext>
            </c:extLst>
          </c:dPt>
          <c:dPt>
            <c:idx val="1"/>
            <c:bubble3D val="0"/>
            <c:spPr>
              <a:solidFill>
                <a:srgbClr val="00A2C0">
                  <a:alpha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68-443A-9AFC-0671DA22CDA8}"/>
              </c:ext>
            </c:extLst>
          </c:dPt>
          <c:dPt>
            <c:idx val="2"/>
            <c:bubble3D val="0"/>
            <c:spPr>
              <a:solidFill>
                <a:srgbClr val="00A2C0">
                  <a:alpha val="5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68-443A-9AFC-0671DA22CDA8}"/>
              </c:ext>
            </c:extLst>
          </c:dPt>
          <c:dPt>
            <c:idx val="3"/>
            <c:bubble3D val="0"/>
            <c:spPr>
              <a:solidFill>
                <a:srgbClr val="00A2C0">
                  <a:alpha val="25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68-443A-9AFC-0671DA22CDA8}"/>
              </c:ext>
            </c:extLst>
          </c:dPt>
        </c:ser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2CFB02-6F63-4C61-8D65-ED204818111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3E362-4B96-4527-9E58-102838CA7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09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/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51CA8B-A64D-4212-96E2-18B8631FD714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/>
        </p:spPr>
        <p:txBody>
          <a:bodyPr vert="horz" lIns="93177" tIns="46589" rIns="93177" bIns="46589" rtlCol="0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/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20039F-B83D-4C70-A771-63ECE290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04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2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7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8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9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0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2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3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4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5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6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7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8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9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2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7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8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9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93411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21238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039F-B83D-4C70-A771-63ECE2909B54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5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67965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34183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88737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7659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29610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563968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209246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0923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2913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92721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003574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78646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157037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548812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268023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349552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596366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584562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23893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79657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463312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82973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17809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8457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402503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2451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039F-B83D-4C70-A771-63ECE2909B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0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039F-B83D-4C70-A771-63ECE2909B54}" type="slidenum">
              <a:rPr 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462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F44-161D-4472-B5B5-A83797D6F10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CDE8-DC2F-45F4-AA81-B83C3297BD8C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455A-5992-4C54-B8F2-037D8CBC093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1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A06F-0DAE-473C-90B8-660D5DA6F98B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658600" y="1714500"/>
            <a:ext cx="4800600" cy="76200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95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E0A7-CEA0-4340-BA16-FC4F9DC7055C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677400" y="876300"/>
            <a:ext cx="3124200" cy="28956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53600" y="4229100"/>
            <a:ext cx="3124200" cy="33528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3258800" y="876300"/>
            <a:ext cx="3657600" cy="34290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566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A06F-0DAE-473C-90B8-660D5DA6F98B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658600" y="1714500"/>
            <a:ext cx="4800600" cy="76200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987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A06F-0DAE-473C-90B8-660D5DA6F98B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658600" y="1714500"/>
            <a:ext cx="4800600" cy="76200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33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4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1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6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FF44-161D-4472-B5B5-A83797D6F10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3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8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0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658600" y="1714500"/>
            <a:ext cx="4800600" cy="7620000"/>
          </a:xfrm>
        </p:spPr>
        <p:txBody>
          <a:bodyPr/>
          <a:lstStyle/>
          <a:p>
            <a:r>
              <a:rPr lang="en-US" dirty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092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9582-CA5B-442A-BA7F-4D96E6AD223D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DF19-65B9-44B9-8BF8-7F64C1444B12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C961-1DAC-4F27-B4EA-ED3A849FF4E4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A7A7-9750-4F4B-93F6-58CA91DB3738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367C-7667-44C4-9800-C54465905D86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666F-5E36-4766-AED1-1C7B5EFDE5FE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CA21-228A-4760-A51A-64282C09CC9A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4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slideLayout" Target="../slideLayouts/slideLayout27.xml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FF44-161D-4472-B5B5-A83797D6F104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7" r:id="rId14"/>
    <p:sldLayoutId id="2147483678" r:id="rId15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://serveourseniors.org/wp-content/uploads/2016/09/NASAA-Guide-For-Developing-Practices-and-Procedures-For-Protecting-Senior-Investors-and-Vulnerable-Adults-From-Financial-Exploitation.pdf" TargetMode="External" /><Relationship Id="rId4" Type="http://schemas.openxmlformats.org/officeDocument/2006/relationships/hyperlink" Target="http://www.finra.org/sites/default/files/NoticeDocument/p036816.pdf" TargetMode="Ex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mailto:cboardman@bressler.com" TargetMode="External" /><Relationship Id="rId4" Type="http://schemas.openxmlformats.org/officeDocument/2006/relationships/hyperlink" Target="mailto:pmartin@bressler.com" TargetMode="External" /><Relationship Id="rId5" Type="http://schemas.openxmlformats.org/officeDocument/2006/relationships/hyperlink" Target="mailto:jdjones@bressler.com" TargetMode="External" /><Relationship Id="rId6" Type="http://schemas.openxmlformats.org/officeDocument/2006/relationships/image" Target="../media/image8.jpeg" /><Relationship Id="rId7" Type="http://schemas.openxmlformats.org/officeDocument/2006/relationships/image" Target="../media/image9.jpeg" /><Relationship Id="rId8" Type="http://schemas.openxmlformats.org/officeDocument/2006/relationships/image" Target="../media/image10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hyperlink" Target="http://serveourseniors.org/" TargetMode="External" /><Relationship Id="rId4" Type="http://schemas.openxmlformats.org/officeDocument/2006/relationships/hyperlink" Target="https://www.finra.org/industry/senior-investors" TargetMode="External" /><Relationship Id="rId5" Type="http://schemas.openxmlformats.org/officeDocument/2006/relationships/hyperlink" Target="https://www.sifma.org/explore-issues/senior-investors/" TargetMode="External" /><Relationship Id="rId6" Type="http://schemas.openxmlformats.org/officeDocument/2006/relationships/hyperlink" Target="https://www.bressler.com/senior-map" TargetMode="External" /><Relationship Id="rId7" Type="http://schemas.openxmlformats.org/officeDocument/2006/relationships/hyperlink" Target="https://www.aarp.org/aarp-foundation/our-work/income/elderwatch/" TargetMode="Externa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9.xml" /><Relationship Id="rId3" Type="http://schemas.openxmlformats.org/officeDocument/2006/relationships/chart" Target="../charts/char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8621" y="-335158"/>
            <a:ext cx="3911039" cy="10957317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90600" y="3162300"/>
            <a:ext cx="16181079" cy="4655854"/>
            <a:chOff x="-349596" y="-979152"/>
            <a:chExt cx="18559133" cy="11483138"/>
          </a:xfrm>
        </p:grpSpPr>
        <p:sp>
          <p:nvSpPr>
            <p:cNvPr id="6" name="TextBox 6"/>
            <p:cNvSpPr txBox="1"/>
            <p:nvPr/>
          </p:nvSpPr>
          <p:spPr>
            <a:xfrm>
              <a:off x="258700" y="483916"/>
              <a:ext cx="17950837" cy="10020070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8800" b="1" dirty="1">
                  <a:solidFill>
                    <a:srgbClr val="53565A"/>
                  </a:solidFill>
                  <a:latin typeface="Playfair Display" panose="020b0604020202020204" charset="0"/>
                </a:rPr>
                <a:t>The Delicate Balance of Senior Protection and Investor Autonomy</a:t>
              </a:r>
              <a:endParaRPr lang="en-US" sz="8800" b="1">
                <a:solidFill>
                  <a:schemeClr val="tx1">
                    <a:lumMod val="75000"/>
                    <a:lumOff val="25000"/>
                  </a:schemeClr>
                </a:solidFill>
                <a:latin typeface="Playfair Display" panose="020b060402020202020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-349596" y="-979152"/>
              <a:ext cx="524392" cy="1215454"/>
              <a:chOff x="-186780" y="-523136"/>
              <a:chExt cx="280169" cy="6493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86780" y="-523136"/>
                <a:ext cx="280169" cy="649385"/>
              </a:xfrm>
              <a:custGeom>
                <a:rect l="l" t="t" r="r" b="b"/>
                <a:pathLst>
                  <a:path w="628022" h="649385">
                    <a:moveTo>
                      <a:pt x="464192" y="0"/>
                    </a:moveTo>
                    <a:lnTo>
                      <a:pt x="0" y="0"/>
                    </a:lnTo>
                    <a:lnTo>
                      <a:pt x="0" y="649385"/>
                    </a:lnTo>
                    <a:lnTo>
                      <a:pt x="76200" y="649385"/>
                    </a:lnTo>
                    <a:lnTo>
                      <a:pt x="76200" y="76200"/>
                    </a:lnTo>
                    <a:lnTo>
                      <a:pt x="628022" y="76200"/>
                    </a:lnTo>
                    <a:lnTo>
                      <a:pt x="628022" y="0"/>
                    </a:lnTo>
                    <a:close/>
                  </a:path>
                </a:pathLst>
              </a:custGeom>
              <a:solidFill>
                <a:srgbClr val="53565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80819" y="9445408"/>
            <a:ext cx="15593060" cy="584775"/>
          </a:xfrm>
          <a:prstGeom prst="rect"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1">
                <a:solidFill>
                  <a:srgbClr val="53565A"/>
                </a:solidFill>
                <a:latin typeface="Raleway" panose="020b0604020202020204" charset="0"/>
              </a:rPr>
              <a:t>This presentation is prepared by Bressler, Amery &amp; Ross, P.C. as a general informational service and should not be construed as, and does not constitute, legal advice on any specific matter, nor does its dissemination create an attorney-client relationship.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1963400" y="8059413"/>
            <a:ext cx="5334000" cy="473271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200" spc="140" dirty="1">
                <a:solidFill>
                  <a:srgbClr val="53565A"/>
                </a:solidFill>
                <a:latin typeface="Raleway"/>
              </a:rPr>
              <a:t>February 28, 2024</a:t>
            </a:r>
            <a:endParaRPr lang="en-US" sz="3200" b="0" i="0" spc="140">
              <a:solidFill>
                <a:srgbClr val="53565A"/>
              </a:solidFill>
              <a:latin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01600" y="662832"/>
            <a:ext cx="4146663" cy="1138785"/>
          </a:xfrm>
          <a:prstGeom prst="rect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63176A-D878-5F32-A088-56B57AABFD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175" y="442014"/>
            <a:ext cx="8982141" cy="97155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127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53600" y="-300302"/>
            <a:ext cx="7505700" cy="10887604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959" y="304882"/>
            <a:ext cx="7848600" cy="9917320"/>
          </a:xfrm>
          <a:prstGeom prst="rect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3846" y="1314273"/>
            <a:ext cx="10214154" cy="7592013"/>
          </a:xfrm>
          <a:prstGeom prst="rect"/>
        </p:spPr>
      </p:pic>
      <p:sp>
        <p:nvSpPr>
          <p:cNvPr id="15" name="TextBox 14"/>
          <p:cNvSpPr txBox="1"/>
          <p:nvPr/>
        </p:nvSpPr>
        <p:spPr>
          <a:xfrm>
            <a:off x="8229600" y="647700"/>
            <a:ext cx="10972800" cy="338554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sz="1600" dirty="1">
                <a:latin typeface="Raleway" panose="020b0604020202020204" charset="0"/>
              </a:rPr>
              <a:t>Source: http://documents.truelinkfinancial.com/True-Link-Report-On-Elder-Financial-Abuse-012815.pdf</a:t>
            </a:r>
          </a:p>
        </p:txBody>
      </p:sp>
    </p:spTree>
    <p:extLst>
      <p:ext uri="{BB962C8B-B14F-4D97-AF65-F5344CB8AC3E}">
        <p14:creationId xmlns:p14="http://schemas.microsoft.com/office/powerpoint/2010/main" val="209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68955" y="-19812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1457917" y="294125"/>
            <a:ext cx="15005755" cy="1131913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Recent Popular Scams</a:t>
            </a:r>
            <a:endParaRPr lang="en-US" sz="7200" b="1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867900"/>
            <a:ext cx="7961923" cy="276999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sz="1200" dirty="1"/>
              <a:t>https://www.ftc.gov/news-events/data-visualizations/data-spotlight/2022/02/reports-romance-scams-hit-record-highs-2021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9205" y="9867900"/>
            <a:ext cx="7931595" cy="276999"/>
          </a:xfrm>
          <a:prstGeom prst="rect"/>
          <a:noFill/>
        </p:spPr>
        <p:txBody>
          <a:bodyPr wrap="none" rtlCol="0">
            <a:spAutoFit/>
          </a:bodyPr>
          <a:lstStyle/>
          <a:p>
            <a:r>
              <a:rPr lang="en-US" sz="1200" dirty="1"/>
              <a:t>https://www.ftc.gov/news-events/data-visualizations/data-spotlight/2022/06/reports-show-scammers-cashing-crypto-craze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6525" y="1481539"/>
            <a:ext cx="4257675" cy="8310161"/>
          </a:xfrm>
          <a:prstGeom prst="rect"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15600" y="1481538"/>
            <a:ext cx="4981375" cy="8310161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4059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54996" y="1028700"/>
            <a:ext cx="881602" cy="911590"/>
            <a:chOff x="0" y="0"/>
            <a:chExt cx="628022" cy="649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13051402" y="8346710"/>
            <a:ext cx="881602" cy="911590"/>
            <a:chOff x="0" y="0"/>
            <a:chExt cx="628022" cy="6493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5236598" y="1828800"/>
            <a:ext cx="7814804" cy="6629400"/>
          </a:xfrm>
          <a:prstGeom prst="rect"/>
          <a:solidFill>
            <a:srgbClr val="F7B207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096000" y="2968250"/>
            <a:ext cx="6019800" cy="5042891"/>
            <a:chOff x="-434680" y="447675"/>
            <a:chExt cx="8026400" cy="6723854"/>
          </a:xfrm>
        </p:grpSpPr>
        <p:sp>
          <p:nvSpPr>
            <p:cNvPr id="8" name="TextBox 8"/>
            <p:cNvSpPr txBox="1"/>
            <p:nvPr/>
          </p:nvSpPr>
          <p:spPr>
            <a:xfrm>
              <a:off x="0" y="447675"/>
              <a:ext cx="7258641" cy="2159395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28"/>
                </a:lnSpc>
              </a:pPr>
              <a:r>
                <a:rPr lang="en-US" sz="14400" b="1" i="0" spc="288" dirty="1">
                  <a:solidFill>
                    <a:srgbClr val="53565A"/>
                  </a:solidFill>
                  <a:latin typeface="Playfair Display"/>
                </a:rPr>
                <a:t>90%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34680" y="4364008"/>
              <a:ext cx="8026400" cy="2807521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800" spc="288" dirty="1">
                  <a:solidFill>
                    <a:srgbClr val="53565A"/>
                  </a:solidFill>
                  <a:latin typeface="Raleway"/>
                </a:rPr>
                <a:t>of the bad actors </a:t>
              </a:r>
            </a:p>
            <a:p>
              <a:pPr algn="ctr">
                <a:lnSpc>
                  <a:spcPts val="4160"/>
                </a:lnSpc>
              </a:pPr>
              <a:r>
                <a:rPr lang="en-US" sz="2800" spc="288" dirty="1">
                  <a:solidFill>
                    <a:srgbClr val="53565A"/>
                  </a:solidFill>
                  <a:latin typeface="Raleway"/>
                </a:rPr>
                <a:t>are close to their victims </a:t>
              </a:r>
            </a:p>
            <a:p>
              <a:pPr algn="ctr">
                <a:lnSpc>
                  <a:spcPts val="4160"/>
                </a:lnSpc>
              </a:pPr>
              <a:r>
                <a:rPr lang="en-US" sz="2800" spc="288" dirty="1">
                  <a:solidFill>
                    <a:srgbClr val="53565A"/>
                  </a:solidFill>
                  <a:latin typeface="Raleway"/>
                </a:rPr>
                <a:t>(primary risk is </a:t>
              </a:r>
              <a:r>
                <a:rPr lang="en-US" sz="2800" i="1" spc="288" dirty="1">
                  <a:solidFill>
                    <a:srgbClr val="53565A"/>
                  </a:solidFill>
                  <a:latin typeface="Raleway"/>
                </a:rPr>
                <a:t>not</a:t>
              </a:r>
              <a:r>
                <a:rPr lang="en-US" sz="2800" spc="288" dirty="1">
                  <a:solidFill>
                    <a:srgbClr val="53565A"/>
                  </a:solidFill>
                  <a:latin typeface="Raleway"/>
                </a:rPr>
                <a:t> financial advisors)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40909" y="3622664"/>
              <a:ext cx="5776823" cy="68492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6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2452687"/>
            <a:ext cx="8850337" cy="6603802"/>
            <a:chOff x="-1" y="404676"/>
            <a:chExt cx="11800448" cy="8805068"/>
          </a:xfrm>
        </p:grpSpPr>
        <p:sp>
          <p:nvSpPr>
            <p:cNvPr id="3" name="AutoShape 3"/>
            <p:cNvSpPr/>
            <p:nvPr/>
          </p:nvSpPr>
          <p:spPr>
            <a:xfrm>
              <a:off x="0" y="3939481"/>
              <a:ext cx="11023599" cy="60959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404676"/>
              <a:ext cx="11226800" cy="3282950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6000" b="1" i="0" spc="80" dirty="1">
                  <a:solidFill>
                    <a:srgbClr val="53565A"/>
                  </a:solidFill>
                  <a:latin typeface="Playfair Display"/>
                </a:rPr>
                <a:t>Financial </a:t>
              </a:r>
            </a:p>
            <a:p>
              <a:pPr>
                <a:lnSpc>
                  <a:spcPts val="9600"/>
                </a:lnSpc>
              </a:pPr>
              <a:r>
                <a:rPr lang="en-US" sz="6000" b="1" i="0" spc="80" dirty="1">
                  <a:solidFill>
                    <a:srgbClr val="53565A"/>
                  </a:solidFill>
                  <a:latin typeface="Playfair Display"/>
                </a:rPr>
                <a:t>Exploitation of Seniors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398826"/>
              <a:ext cx="9796877" cy="701047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i="0" spc="238" dirty="1">
                  <a:solidFill>
                    <a:srgbClr val="53565A"/>
                  </a:solidFill>
                  <a:latin typeface="Raleway"/>
                </a:rPr>
                <a:t>MISTREATMENT BREAKDOWN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516426"/>
              <a:ext cx="11800447" cy="3693318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spcBef>
                  <a:spcPct val="0"/>
                </a:spcBef>
                <a:spcAft>
                  <a:spcPts val="2400"/>
                </a:spcAft>
                <a:buFont typeface="Wingdings" panose="05000000000000000000" pitchFamily="2" charset="2"/>
                <a:buChar char="§"/>
              </a:pPr>
              <a:r>
                <a:rPr lang="en-US" sz="2000" dirty="1">
                  <a:solidFill>
                    <a:srgbClr val="53565A"/>
                  </a:solidFill>
                  <a:latin typeface="Raleway" panose="020b0604020202020204" charset="0"/>
                </a:rPr>
                <a:t>Family members – 57.9% </a:t>
              </a:r>
            </a:p>
            <a:p>
              <a:pPr marL="742950" lvl="1" indent="-285750">
                <a:spcBef>
                  <a:spcPct val="0"/>
                </a:spcBef>
                <a:spcAft>
                  <a:spcPts val="2400"/>
                </a:spcAft>
                <a:buFont typeface="Wingdings" panose="05000000000000000000" pitchFamily="2" charset="2"/>
                <a:buChar char="§"/>
              </a:pPr>
              <a:r>
                <a:rPr lang="en-US" sz="2000" dirty="1">
                  <a:solidFill>
                    <a:srgbClr val="53565A"/>
                  </a:solidFill>
                  <a:latin typeface="Raleway" panose="020b0604020202020204" charset="0"/>
                </a:rPr>
                <a:t>Adult children = 24.6%</a:t>
              </a:r>
            </a:p>
            <a:p>
              <a:pPr marL="285750" indent="-285750">
                <a:spcBef>
                  <a:spcPct val="0"/>
                </a:spcBef>
                <a:spcAft>
                  <a:spcPts val="2400"/>
                </a:spcAft>
                <a:buFont typeface="Wingdings" panose="05000000000000000000" pitchFamily="2" charset="2"/>
                <a:buChar char="§"/>
              </a:pPr>
              <a:r>
                <a:rPr lang="en-US" sz="2000" dirty="1">
                  <a:solidFill>
                    <a:srgbClr val="53565A"/>
                  </a:solidFill>
                  <a:latin typeface="Raleway" panose="020b0604020202020204" charset="0"/>
                </a:rPr>
                <a:t>Friends and neighbors – 16.9%</a:t>
              </a:r>
            </a:p>
            <a:p>
              <a:pPr marL="285750" indent="-285750">
                <a:spcBef>
                  <a:spcPct val="0"/>
                </a:spcBef>
                <a:spcAft>
                  <a:spcPts val="2400"/>
                </a:spcAft>
                <a:buFont typeface="Wingdings" panose="05000000000000000000" pitchFamily="2" charset="2"/>
                <a:buChar char="§"/>
              </a:pPr>
              <a:r>
                <a:rPr lang="en-US" sz="2000" dirty="1">
                  <a:solidFill>
                    <a:srgbClr val="53565A"/>
                  </a:solidFill>
                  <a:latin typeface="Raleway" panose="020b0604020202020204" charset="0"/>
                </a:rPr>
                <a:t>Paid home care aides – 14.9%</a:t>
              </a:r>
            </a:p>
            <a:p>
              <a:pPr marL="285750" indent="-285750">
                <a:spcBef>
                  <a:spcPct val="0"/>
                </a:spcBef>
                <a:spcAft>
                  <a:spcPts val="2400"/>
                </a:spcAft>
                <a:buFont typeface="Wingdings" panose="05000000000000000000" pitchFamily="2" charset="2"/>
                <a:buChar char="§"/>
              </a:pPr>
              <a:r>
                <a:rPr lang="en-US" sz="2000" dirty="1">
                  <a:solidFill>
                    <a:srgbClr val="53565A"/>
                  </a:solidFill>
                  <a:latin typeface="Raleway" panose="020b0604020202020204" charset="0"/>
                </a:rPr>
                <a:t>Guardians and POAs create risk for clients and firms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4185967" y="0"/>
            <a:ext cx="4102033" cy="10645806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4106" y="9374289"/>
            <a:ext cx="11172277" cy="600164"/>
          </a:xfrm>
          <a:prstGeom prst="rect"/>
        </p:spPr>
        <p:txBody>
          <a:bodyPr wrap="square">
            <a:spAutoFit/>
          </a:bodyPr>
          <a:lstStyle/>
          <a:p>
            <a:r>
              <a:rPr lang="en-US" sz="1100" dirty="1">
                <a:latin typeface="Raleway" panose="020b0604020202020204" charset="0"/>
              </a:rPr>
              <a:t>Source: Peterson, J., </a:t>
            </a:r>
            <a:r>
              <a:rPr lang="en-US" sz="1100" dirty="1">
                <a:latin typeface="Raleway" panose="020b0604020202020204" charset="0"/>
              </a:rPr>
              <a:t>Burnes</a:t>
            </a:r>
            <a:r>
              <a:rPr lang="en-US" sz="1100" dirty="1">
                <a:latin typeface="Raleway" panose="020b0604020202020204" charset="0"/>
              </a:rPr>
              <a:t>, D., </a:t>
            </a:r>
            <a:r>
              <a:rPr lang="en-US" sz="1100" dirty="1">
                <a:latin typeface="Raleway" panose="020b0604020202020204" charset="0"/>
              </a:rPr>
              <a:t>Caccamise</a:t>
            </a:r>
            <a:r>
              <a:rPr lang="en-US" sz="1100" dirty="1">
                <a:latin typeface="Raleway" panose="020b0604020202020204" charset="0"/>
              </a:rPr>
              <a:t>, P., Mason, A., Henderson, C., Wells, M., &amp; </a:t>
            </a:r>
            <a:r>
              <a:rPr lang="en-US" sz="1100" dirty="1">
                <a:latin typeface="Raleway" panose="020b0604020202020204" charset="0"/>
              </a:rPr>
              <a:t>Lachs</a:t>
            </a:r>
            <a:r>
              <a:rPr lang="en-US" sz="1100" dirty="1">
                <a:latin typeface="Raleway" panose="020b0604020202020204" charset="0"/>
              </a:rPr>
              <a:t>, M. (2014). </a:t>
            </a:r>
            <a:r>
              <a:rPr lang="en-US" sz="1100" i="1" dirty="1">
                <a:latin typeface="Raleway" panose="020b0604020202020204" charset="0"/>
              </a:rPr>
              <a:t>Financial exploitation of older adults: a population-based prevalence stud</a:t>
            </a:r>
            <a:r>
              <a:rPr lang="en-US" sz="1100" dirty="1">
                <a:latin typeface="Raleway" panose="020b0604020202020204" charset="0"/>
              </a:rPr>
              <a:t>y. </a:t>
            </a:r>
          </a:p>
          <a:p>
            <a:r>
              <a:rPr lang="en-US" sz="1100" dirty="1">
                <a:latin typeface="Raleway" panose="020b0604020202020204" charset="0"/>
              </a:rPr>
              <a:t>Journal of General Internal Medicine, 29(12), 1615–23.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994412420"/>
              </p:ext>
            </p:extLst>
          </p:nvPr>
        </p:nvGraphicFramePr>
        <p:xfrm>
          <a:off x="8686800" y="342900"/>
          <a:ext cx="9267277" cy="994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8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9476" y="0"/>
            <a:ext cx="7543800" cy="107442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87899" y="655044"/>
            <a:ext cx="881602" cy="911590"/>
            <a:chOff x="0" y="0"/>
            <a:chExt cx="628022" cy="6493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25"/>
          <p:cNvSpPr/>
          <p:nvPr/>
        </p:nvSpPr>
        <p:spPr>
          <a:xfrm>
            <a:off x="1028700" y="9208834"/>
            <a:ext cx="16230600" cy="49466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04812" y="2873626"/>
            <a:ext cx="9144000" cy="6297108"/>
          </a:xfrm>
          <a:prstGeom prst="rect"/>
        </p:spPr>
        <p:txBody>
          <a:bodyPr>
            <a:spAutoFit/>
          </a:bodyPr>
          <a:lstStyle/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4000" dirty="1">
                <a:solidFill>
                  <a:srgbClr val="53565A"/>
                </a:solidFill>
                <a:latin typeface="Raleway" panose="020b0604020202020204" charset="0"/>
              </a:rPr>
              <a:t>Can be at any age</a:t>
            </a: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endParaRPr lang="en-US" sz="40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4000" dirty="1">
                <a:solidFill>
                  <a:srgbClr val="53565A"/>
                </a:solidFill>
                <a:latin typeface="Raleway" panose="020b0604020202020204" charset="0"/>
              </a:rPr>
              <a:t>May be temporary</a:t>
            </a: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endParaRPr lang="en-US" sz="40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4000" dirty="1">
                <a:solidFill>
                  <a:srgbClr val="53565A"/>
                </a:solidFill>
                <a:latin typeface="Raleway" panose="020b0604020202020204" charset="0"/>
              </a:rPr>
              <a:t>Questionable decisions do not necessarily equate to diminished capacity</a:t>
            </a: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endParaRPr lang="en-US" sz="40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4000" dirty="1">
                <a:solidFill>
                  <a:srgbClr val="53565A"/>
                </a:solidFill>
                <a:latin typeface="Raleway" panose="020b0604020202020204" charset="0"/>
              </a:rPr>
              <a:t>Increased studies on the aging brain and the impact on financial decisions</a:t>
            </a:r>
          </a:p>
          <a:p>
            <a:pPr marL="888207" indent="-457200" algn="just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4524" t="10404" r="5344"/>
          <a:stretch>
            <a:fillRect/>
          </a:stretch>
        </p:blipFill>
        <p:spPr>
          <a:xfrm>
            <a:off x="1469501" y="3060913"/>
            <a:ext cx="4686300" cy="5922533"/>
          </a:xfrm>
          <a:prstGeom prst="rect"/>
        </p:spPr>
      </p:pic>
      <p:sp>
        <p:nvSpPr>
          <p:cNvPr id="12" name="TextBox 21"/>
          <p:cNvSpPr txBox="1"/>
          <p:nvPr/>
        </p:nvSpPr>
        <p:spPr>
          <a:xfrm>
            <a:off x="1469500" y="1343994"/>
            <a:ext cx="14913499" cy="1231106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i="0" spc="80" dirty="1">
                <a:solidFill>
                  <a:srgbClr val="53565A"/>
                </a:solidFill>
                <a:latin typeface="Playfair Display"/>
              </a:rPr>
              <a:t>What Is Diminished Capacity?</a:t>
            </a:r>
          </a:p>
        </p:txBody>
      </p:sp>
    </p:spTree>
    <p:extLst>
      <p:ext uri="{BB962C8B-B14F-4D97-AF65-F5344CB8AC3E}">
        <p14:creationId xmlns:p14="http://schemas.microsoft.com/office/powerpoint/2010/main" val="8999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9476" y="0"/>
            <a:ext cx="7543800" cy="107442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87899" y="655044"/>
            <a:ext cx="881602" cy="911590"/>
            <a:chOff x="0" y="0"/>
            <a:chExt cx="628022" cy="6493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3038247"/>
            <a:ext cx="5753100" cy="3693319"/>
            <a:chOff x="0" y="0"/>
            <a:chExt cx="6649932" cy="492442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6649932" cy="4924426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1" i="0" spc="80" dirty="1">
                  <a:solidFill>
                    <a:srgbClr val="53565A"/>
                  </a:solidFill>
                  <a:latin typeface="Playfair Display"/>
                </a:rPr>
                <a:t>Diminished Capacity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989289"/>
              <a:ext cx="6649932" cy="65718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spc="238" dirty="1">
                  <a:solidFill>
                    <a:srgbClr val="53565A"/>
                  </a:solidFill>
                  <a:latin typeface="Playfair Display" panose="020b0604020202020204" charset="0"/>
                </a:rPr>
                <a:t>RECOGNIZED SIGNS</a:t>
              </a:r>
              <a:endParaRPr lang="en-US" sz="3400" b="1" i="0" spc="238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>
            <a:off x="1028700" y="9208834"/>
            <a:ext cx="16230600" cy="49466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4862" y="9297769"/>
            <a:ext cx="9144000" cy="646331"/>
          </a:xfrm>
          <a:prstGeom prst="rect"/>
        </p:spPr>
        <p:txBody>
          <a:bodyPr>
            <a:spAutoFit/>
          </a:bodyPr>
          <a:lstStyle/>
          <a:p>
            <a:pPr marL="287338" indent="0">
              <a:lnSpc>
                <a:spcPct val="80000"/>
              </a:lnSpc>
              <a:buClr>
                <a:schemeClr val="accent1"/>
              </a:buClr>
              <a:buSzTx/>
              <a:buNone/>
              <a:defRPr sz="1500"/>
            </a:pPr>
            <a:r>
              <a:rPr lang="en-US" dirty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 a comprehensive treatment of red flags, see </a:t>
            </a:r>
            <a:r>
              <a:rPr lang="en-US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3"/>
              </a:rPr>
              <a:t>NASAA, </a:t>
            </a:r>
            <a:r>
              <a:rPr lang="en-US" i="1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3"/>
              </a:rPr>
              <a:t>A Guide for Developing Practices and Procedures for Protecting Senior Investors and Vulnerable Adults from Financial Exploitation</a:t>
            </a:r>
            <a:r>
              <a:rPr lang="en-US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3"/>
              </a:rPr>
              <a:t> (September 2016)</a:t>
            </a:r>
            <a:r>
              <a:rPr lang="en-US" dirty="1">
                <a:latin typeface="Calibri" panose="020f0502020204030204" pitchFamily="34" charset="0"/>
              </a:rPr>
              <a:t>; </a:t>
            </a:r>
            <a:r>
              <a:rPr lang="en-US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4"/>
              </a:rPr>
              <a:t>FINRA Regulatory Notice 07-43, </a:t>
            </a:r>
            <a:r>
              <a:rPr lang="en-US" i="1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4"/>
              </a:rPr>
              <a:t>Senior Investors</a:t>
            </a:r>
            <a:r>
              <a:rPr lang="en-US" u="sng" dirty="1">
                <a:solidFill>
                  <a:srgbClr val="005DA2"/>
                </a:solidFill>
                <a:uFill>
                  <a:solidFill>
                    <a:srgbClr val="005DA2"/>
                  </a:solidFill>
                </a:uFill>
                <a:latin typeface="Calibri" panose="020f0502020204030204" pitchFamily="34" charset="0"/>
                <a:hlinkClick r:id="rId4"/>
              </a:rPr>
              <a:t> (September 2007).</a:t>
            </a:r>
            <a:r>
              <a:rPr lang="en-US" dirty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04812" y="697285"/>
            <a:ext cx="9144000" cy="8365367"/>
          </a:xfrm>
          <a:prstGeom prst="rect"/>
        </p:spPr>
        <p:txBody>
          <a:bodyPr>
            <a:spAutoFit/>
          </a:bodyPr>
          <a:lstStyle/>
          <a:p>
            <a:pPr marL="457200" indent="-457200" algn="just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 sz="1500"/>
            </a:pPr>
            <a:endParaRPr lang="en-US" sz="3200"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Making decisions inconsistent with history or stated goals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Interest in “get rich quick” schemes</a:t>
            </a:r>
          </a:p>
          <a:p>
            <a:pPr marL="431007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 </a:t>
            </a: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Inability to understand important or basic aspects of the account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Memory loss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Disorientation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Change in appearance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Inability to pay bills or multiple bills at the same time, bouncing checks</a:t>
            </a:r>
          </a:p>
          <a:p>
            <a:pPr marL="888207" indent="-457200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 algn="just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Repeated calls and/or repeated resetting of online account access passwords</a:t>
            </a:r>
          </a:p>
          <a:p>
            <a:pPr marL="888207" indent="-457200" algn="just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8686800" y="-495300"/>
            <a:ext cx="9906000" cy="113157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4800" y="2639789"/>
            <a:ext cx="8191014" cy="4053992"/>
            <a:chOff x="-398095" y="254644"/>
            <a:chExt cx="11446933" cy="5405323"/>
          </a:xfrm>
        </p:grpSpPr>
        <p:sp>
          <p:nvSpPr>
            <p:cNvPr id="3" name="TextBox 3"/>
            <p:cNvSpPr txBox="1"/>
            <p:nvPr/>
          </p:nvSpPr>
          <p:spPr>
            <a:xfrm>
              <a:off x="-398095" y="254644"/>
              <a:ext cx="11446933" cy="4924426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7200" b="1" dirty="1">
                  <a:solidFill>
                    <a:srgbClr val="53565A"/>
                  </a:solidFill>
                  <a:latin typeface="Playfair Display" panose="020b0604020202020204" charset="0"/>
                </a:rPr>
                <a:t>Red Flags Indicating Possible Exploitation</a:t>
              </a:r>
              <a:endParaRPr lang="en-US" sz="7200" b="1" i="0" spc="8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-291606" y="5600700"/>
              <a:ext cx="11023600" cy="59267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722468" y="979866"/>
            <a:ext cx="9144000" cy="7971413"/>
          </a:xfrm>
          <a:prstGeom prst="rect"/>
        </p:spPr>
        <p:txBody>
          <a:bodyPr>
            <a:spAutoFit/>
          </a:bodyPr>
          <a:lstStyle/>
          <a:p>
            <a:pPr marL="457200" indent="-457200" algn="just">
              <a:lnSpc>
                <a:spcPct val="80000"/>
              </a:lnSpc>
              <a:buSzTx/>
              <a:buFont typeface="Arial" panose="020b0604020202020204" pitchFamily="34" charset="0"/>
              <a:buChar char="•"/>
              <a:defRPr sz="1500"/>
            </a:pPr>
            <a:endParaRPr lang="en-US" sz="3200">
              <a:latin typeface="Raleway" panose="020b0604020202020204" charset="0"/>
            </a:endParaRPr>
          </a:p>
          <a:p>
            <a:pPr marL="940595" indent="-509588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Dramatic, unexplained shifts in investment style or unusual transactions</a:t>
            </a: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Sudden withdrawals or changes in amount/frequency of withdrawals</a:t>
            </a: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Family/friends/new acquaintances who pay extraordinary interest in assets/belongings</a:t>
            </a: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Suspicious signatures or documents</a:t>
            </a: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431007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defRPr sz="1500"/>
            </a:pP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940595" indent="-509588">
              <a:lnSpc>
                <a:spcPct val="8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500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Abrupt changes in trusted contact, beneficiary or estate planning documents</a:t>
            </a:r>
          </a:p>
          <a:p>
            <a:pPr marL="888207" indent="-457200" algn="just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pPr>
            <a:endParaRPr 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4621" y="-453812"/>
            <a:ext cx="7543800" cy="107442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587899" y="655044"/>
            <a:ext cx="881602" cy="911590"/>
            <a:chOff x="0" y="0"/>
            <a:chExt cx="628022" cy="6493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9200" y="1060139"/>
            <a:ext cx="5753100" cy="3559372"/>
            <a:chOff x="0" y="0"/>
            <a:chExt cx="6649932" cy="474583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6649932" cy="4745830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6000" b="1" i="0" spc="80" dirty="1">
                  <a:solidFill>
                    <a:srgbClr val="53565A"/>
                  </a:solidFill>
                  <a:latin typeface="Playfair Display"/>
                </a:rPr>
                <a:t>Other </a:t>
              </a:r>
            </a:p>
            <a:p>
              <a:pPr>
                <a:lnSpc>
                  <a:spcPts val="9600"/>
                </a:lnSpc>
              </a:pPr>
              <a:r>
                <a:rPr lang="en-US" sz="6000" b="1" i="0" spc="80" dirty="1">
                  <a:solidFill>
                    <a:srgbClr val="53565A"/>
                  </a:solidFill>
                  <a:latin typeface="Playfair Display"/>
                </a:rPr>
                <a:t>Common Indicators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989289"/>
              <a:ext cx="6649932" cy="65718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 lang="en-US" sz="3400" b="1" i="0" spc="238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47727"/>
              </p:ext>
            </p:extLst>
          </p:nvPr>
        </p:nvGraphicFramePr>
        <p:xfrm>
          <a:off x="5840164" y="944846"/>
          <a:ext cx="11887200" cy="91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485">
                <a:tc>
                  <a:txBody>
                    <a:bodyPr/>
                    <a:lstStyle/>
                    <a:p>
                      <a:r>
                        <a:rPr lang="en-US" dirty="1"/>
                        <a:t>“Unnatural” Gifts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Isolation/Secrecy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New 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Control of Finances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54">
                <a:tc>
                  <a:txBody>
                    <a:bodyPr/>
                    <a:lstStyle/>
                    <a:p>
                      <a:r>
                        <a:rPr lang="en-US" dirty="1"/>
                        <a:t>Caregivers, Friends, Neighbors, Service Providers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Cutting Off Access by Phone, Email &amp; In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Attorneys &amp; Accountants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Power of Attorney</a:t>
                      </a:r>
                    </a:p>
                    <a:p>
                      <a:r>
                        <a:rPr lang="en-US" dirty="1"/>
                        <a:t>Joint Account Ownership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376">
                <a:tc>
                  <a:txBody>
                    <a:bodyPr/>
                    <a:lstStyle/>
                    <a:p>
                      <a:r>
                        <a:rPr lang="en-US" dirty="1"/>
                        <a:t>Disproportionate</a:t>
                      </a:r>
                      <a:r>
                        <a:rPr lang="en-US" baseline="0" dirty="1"/>
                        <a:t>/</a:t>
                      </a:r>
                    </a:p>
                    <a:p>
                      <a:r>
                        <a:rPr lang="en-US" baseline="0" dirty="1"/>
                        <a:t>Uneven Gifts Among Children w/o Reason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Preventing Visits (Threats</a:t>
                      </a:r>
                      <a:r>
                        <a:rPr lang="en-US" baseline="0" dirty="1"/>
                        <a:t> to Call Police, Intimidation, “Mom Needs her Rest”, Monitoring)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Signing Checks for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54">
                <a:tc>
                  <a:txBody>
                    <a:bodyPr/>
                    <a:lstStyle/>
                    <a:p>
                      <a:r>
                        <a:rPr lang="en-US" dirty="1"/>
                        <a:t>Inter Vivos: Gifts so Large they Threaten Financial</a:t>
                      </a:r>
                      <a:r>
                        <a:rPr lang="en-US" baseline="0" dirty="1"/>
                        <a:t> Security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Major Changes in Lifestyle – No Interest</a:t>
                      </a:r>
                      <a:r>
                        <a:rPr lang="en-US" baseline="0" dirty="1"/>
                        <a:t> in Holidays, etc.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Clergy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Control of Statements/ Checkbooks/Cards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354">
                <a:tc>
                  <a:txBody>
                    <a:bodyPr/>
                    <a:lstStyle/>
                    <a:p>
                      <a:r>
                        <a:rPr lang="en-US" dirty="1"/>
                        <a:t>Loans, Particularly Undocumented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Living with One Child (Often Coupled With Threats to Put Elder</a:t>
                      </a:r>
                      <a:r>
                        <a:rPr lang="en-US" baseline="0" dirty="1"/>
                        <a:t> “In a Home”)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1"/>
                        <a:t>Financial Advisors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0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80496"/>
            <a:ext cx="16230600" cy="4841937"/>
            <a:chOff x="0" y="-2507692"/>
            <a:chExt cx="21640800" cy="6455916"/>
          </a:xfrm>
        </p:grpSpPr>
        <p:sp>
          <p:nvSpPr>
            <p:cNvPr id="3" name="AutoShape 3"/>
            <p:cNvSpPr/>
            <p:nvPr/>
          </p:nvSpPr>
          <p:spPr>
            <a:xfrm>
              <a:off x="0" y="2307469"/>
              <a:ext cx="21640800" cy="67733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18163" y="-2507692"/>
              <a:ext cx="19804473" cy="328295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80" dirty="1">
                  <a:solidFill>
                    <a:srgbClr val="53565A"/>
                  </a:solidFill>
                  <a:latin typeface="Playfair Display"/>
                </a:rPr>
                <a:t>Laws, Rules and Regulations Protecting Seniors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96161" y="3265811"/>
              <a:ext cx="16248477" cy="682413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288" dirty="1">
                  <a:solidFill>
                    <a:srgbClr val="53565A"/>
                  </a:solidFill>
                  <a:latin typeface="Raleway"/>
                </a:rPr>
                <a:t>Section Two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881602" cy="911590"/>
            <a:chOff x="0" y="0"/>
            <a:chExt cx="628022" cy="649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377698" y="8346710"/>
            <a:ext cx="881602" cy="911590"/>
            <a:chOff x="0" y="0"/>
            <a:chExt cx="628022" cy="649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248" y="9105900"/>
            <a:ext cx="3248107" cy="89201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5741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09700" y="-762000"/>
            <a:ext cx="5715000" cy="115443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2000" y="2247900"/>
            <a:ext cx="7381467" cy="4924425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dirty="1">
                <a:solidFill>
                  <a:srgbClr val="53565A"/>
                </a:solidFill>
                <a:latin typeface="Playfair Display" panose="020b0604020202020204" charset="0"/>
              </a:rPr>
              <a:t>Senior &amp; Vulnerable Client Rules and Laws</a:t>
            </a:r>
            <a:endParaRPr lang="en-US" sz="8000" b="1" i="1" spc="80">
              <a:solidFill>
                <a:schemeClr val="bg1">
                  <a:lumMod val="50000"/>
                </a:schemeClr>
              </a:solidFill>
              <a:latin typeface="Playfair Display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72500" y="800100"/>
            <a:ext cx="8686800" cy="8880245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1">
                <a:solidFill>
                  <a:srgbClr val="53565A"/>
                </a:solidFill>
                <a:latin typeface="Raleway" panose="020b0604020202020204" charset="0"/>
              </a:rPr>
              <a:t>Senior Safe Act - exploitation reporting and training</a:t>
            </a:r>
          </a:p>
          <a:p>
            <a:endParaRPr lang="en-US" sz="44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1">
                <a:solidFill>
                  <a:srgbClr val="53565A"/>
                </a:solidFill>
                <a:latin typeface="Raleway" panose="020b0604020202020204" charset="0"/>
              </a:rPr>
              <a:t>State Adult Protective Services (APS) Statutes (all 50 states)</a:t>
            </a:r>
          </a:p>
          <a:p>
            <a:endParaRPr lang="en-US" sz="44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1">
                <a:solidFill>
                  <a:srgbClr val="53565A"/>
                </a:solidFill>
                <a:latin typeface="Raleway" panose="020b0604020202020204" charset="0"/>
              </a:rPr>
              <a:t>State financial exploitation statutes (30 states and counting)</a:t>
            </a:r>
          </a:p>
          <a:p>
            <a:endParaRPr lang="en-US" sz="44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1">
                <a:solidFill>
                  <a:srgbClr val="53565A"/>
                </a:solidFill>
                <a:latin typeface="Raleway" panose="020b0604020202020204" charset="0"/>
              </a:rPr>
              <a:t>FINRA’s (trusted contact, report and hold)</a:t>
            </a:r>
          </a:p>
          <a:p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028700" y="9208834"/>
            <a:ext cx="16230600" cy="49466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9476" y="-266700"/>
            <a:ext cx="7543800" cy="10744200"/>
          </a:xfrm>
          <a:prstGeom prst="rect"/>
          <a:solidFill>
            <a:srgbClr val="F7EDAB">
              <a:alpha val="5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972800" y="6870020"/>
            <a:ext cx="6591300" cy="1106017"/>
            <a:chOff x="0" y="-621534"/>
            <a:chExt cx="9956800" cy="1630892"/>
          </a:xfrm>
        </p:grpSpPr>
        <p:sp>
          <p:nvSpPr>
            <p:cNvPr id="4" name="TextBox 4"/>
            <p:cNvSpPr txBox="1"/>
            <p:nvPr/>
          </p:nvSpPr>
          <p:spPr>
            <a:xfrm>
              <a:off x="0" y="-621534"/>
              <a:ext cx="8241298" cy="704202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2400" b="1" spc="288" dirty="1">
                  <a:solidFill>
                    <a:srgbClr val="63666A"/>
                  </a:solidFill>
                  <a:latin typeface="Raleway"/>
                </a:rPr>
                <a:t>Audrey Rizk</a:t>
              </a:r>
              <a:endParaRPr lang="en-US" sz="2400" b="1" i="0" spc="288">
                <a:solidFill>
                  <a:srgbClr val="63666A"/>
                </a:solidFill>
                <a:latin typeface="Ralew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1686"/>
              <a:ext cx="9956800" cy="907672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0" i="0" spc="140" dirty="1">
                  <a:solidFill>
                    <a:srgbClr val="63666A"/>
                  </a:solidFill>
                  <a:latin typeface="Raleway"/>
                </a:rPr>
                <a:t>Associate | New York</a:t>
              </a:r>
            </a:p>
            <a:p>
              <a:r>
                <a:rPr lang="en-US" sz="2000" spc="140" dirty="1">
                  <a:solidFill>
                    <a:srgbClr val="63666A"/>
                  </a:solidFill>
                  <a:latin typeface="Raleway"/>
                  <a:hlinkClick r:id="rId3"/>
                </a:rPr>
                <a:t>arizk@bressler.com</a:t>
              </a:r>
              <a:endParaRPr lang="en-US" sz="2000" spc="140">
                <a:solidFill>
                  <a:srgbClr val="63666A"/>
                </a:solidFill>
                <a:latin typeface="Raleway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7899" y="655044"/>
            <a:ext cx="881602" cy="911590"/>
            <a:chOff x="0" y="0"/>
            <a:chExt cx="628022" cy="6493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63666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3038247"/>
            <a:ext cx="4987449" cy="2462213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i="0" spc="80" dirty="1">
                <a:solidFill>
                  <a:srgbClr val="63666A"/>
                </a:solidFill>
                <a:latin typeface="Playfair Display"/>
              </a:rPr>
              <a:t>Wh</a:t>
            </a:r>
            <a:r>
              <a:rPr lang="en-US" sz="8000" b="1" spc="80" dirty="1">
                <a:solidFill>
                  <a:srgbClr val="63666A"/>
                </a:solidFill>
                <a:latin typeface="Playfair Display"/>
              </a:rPr>
              <a:t>o </a:t>
            </a:r>
          </a:p>
          <a:p>
            <a:pPr>
              <a:lnSpc>
                <a:spcPts val="9600"/>
              </a:lnSpc>
            </a:pPr>
            <a:r>
              <a:rPr lang="en-US" sz="8000" b="1" spc="80" dirty="1">
                <a:solidFill>
                  <a:srgbClr val="63666A"/>
                </a:solidFill>
                <a:latin typeface="Playfair Display"/>
              </a:rPr>
              <a:t>We Are</a:t>
            </a:r>
            <a:endParaRPr lang="en-US" sz="8000" b="1" i="0" spc="80">
              <a:solidFill>
                <a:srgbClr val="63666A"/>
              </a:solidFill>
              <a:latin typeface="Playfair Display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1028700" y="9208834"/>
            <a:ext cx="16230600" cy="49466"/>
          </a:xfrm>
          <a:prstGeom prst="rect"/>
          <a:solidFill>
            <a:srgbClr val="63666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3" name="Group 3"/>
          <p:cNvGrpSpPr/>
          <p:nvPr/>
        </p:nvGrpSpPr>
        <p:grpSpPr>
          <a:xfrm>
            <a:off x="10972800" y="3989134"/>
            <a:ext cx="6591300" cy="1106017"/>
            <a:chOff x="0" y="-621534"/>
            <a:chExt cx="9956800" cy="1630892"/>
          </a:xfrm>
        </p:grpSpPr>
        <p:sp>
          <p:nvSpPr>
            <p:cNvPr id="37" name="TextBox 4"/>
            <p:cNvSpPr txBox="1"/>
            <p:nvPr/>
          </p:nvSpPr>
          <p:spPr>
            <a:xfrm>
              <a:off x="0" y="-621534"/>
              <a:ext cx="8241298" cy="704202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2400" b="1" i="0" spc="288" dirty="1">
                  <a:solidFill>
                    <a:srgbClr val="63666A"/>
                  </a:solidFill>
                  <a:latin typeface="Raleway"/>
                </a:rPr>
                <a:t>Logan S. Fisher</a:t>
              </a:r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0" y="101686"/>
              <a:ext cx="9956800" cy="907672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b="0" i="0" spc="140" dirty="1">
                  <a:solidFill>
                    <a:srgbClr val="63666A"/>
                  </a:solidFill>
                  <a:latin typeface="Raleway"/>
                </a:rPr>
                <a:t>Principal | New Jersey | New York</a:t>
              </a:r>
            </a:p>
            <a:p>
              <a:r>
                <a:rPr lang="en-US" sz="2000" spc="140" dirty="1">
                  <a:solidFill>
                    <a:srgbClr val="63666A"/>
                  </a:solidFill>
                  <a:latin typeface="Raleway"/>
                  <a:hlinkClick r:id="rId4"/>
                </a:rPr>
                <a:t>lfisher@bressler.com</a:t>
              </a:r>
              <a:endParaRPr lang="en-US" sz="2000" spc="140">
                <a:solidFill>
                  <a:srgbClr val="63666A"/>
                </a:solidFill>
                <a:latin typeface="Raleway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966704" y="1068445"/>
            <a:ext cx="4272741" cy="1246495"/>
          </a:xfrm>
          <a:prstGeom prst="rect"/>
          <a:noFill/>
        </p:spPr>
        <p:txBody>
          <a:bodyPr wrap="square" rtlCol="0">
            <a:spAutoFit/>
          </a:bodyPr>
          <a:lstStyle/>
          <a:p>
            <a:pPr>
              <a:lnSpc>
                <a:spcPts val="4160"/>
              </a:lnSpc>
            </a:pPr>
            <a:r>
              <a:rPr lang="en-US" sz="2400" b="1" spc="288" dirty="1">
                <a:solidFill>
                  <a:srgbClr val="63666A"/>
                </a:solidFill>
                <a:latin typeface="Raleway"/>
              </a:rPr>
              <a:t>Andrew Egan</a:t>
            </a:r>
          </a:p>
          <a:p>
            <a:r>
              <a:rPr lang="en-US" sz="2000" spc="140" dirty="1">
                <a:solidFill>
                  <a:srgbClr val="63666A"/>
                </a:solidFill>
                <a:latin typeface="Raleway"/>
              </a:rPr>
              <a:t>Principal | New Jersey</a:t>
            </a:r>
          </a:p>
          <a:p>
            <a:r>
              <a:rPr lang="en-US" sz="2000" spc="140" dirty="1">
                <a:solidFill>
                  <a:srgbClr val="63666A"/>
                </a:solidFill>
                <a:latin typeface="Raleway"/>
                <a:hlinkClick r:id="rId5"/>
              </a:rPr>
              <a:t>aegan@bressler.com</a:t>
            </a:r>
            <a:endParaRPr lang="en-US" sz="2000" spc="140">
              <a:solidFill>
                <a:srgbClr val="63666A"/>
              </a:solidFill>
              <a:latin typeface="Ralewa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819135" y="594119"/>
            <a:ext cx="2772665" cy="2422627"/>
          </a:xfrm>
          <a:prstGeom prst="rect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19134" y="3309699"/>
            <a:ext cx="2772665" cy="2772665"/>
          </a:xfrm>
          <a:prstGeom prst="rect"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19134" y="6470991"/>
            <a:ext cx="2772665" cy="223128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94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24100" y="-514350"/>
            <a:ext cx="4152900" cy="113157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10187" y="1889679"/>
            <a:ext cx="10668871" cy="5335034"/>
            <a:chOff x="0" y="0"/>
            <a:chExt cx="14225161" cy="7113379"/>
          </a:xfrm>
        </p:grpSpPr>
        <p:sp>
          <p:nvSpPr>
            <p:cNvPr id="4" name="TextBox 4"/>
            <p:cNvSpPr txBox="1"/>
            <p:nvPr/>
          </p:nvSpPr>
          <p:spPr>
            <a:xfrm>
              <a:off x="2268340" y="0"/>
              <a:ext cx="11930477" cy="1509217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7200" b="1" i="0" spc="80" dirty="1">
                  <a:solidFill>
                    <a:srgbClr val="53565A"/>
                  </a:solidFill>
                  <a:latin typeface="Playfair Display"/>
                </a:rPr>
                <a:t>The Senior Safe Act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42284" y="3830428"/>
              <a:ext cx="12082877" cy="3282951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  <a:spcAft>
                  <a:spcPts val="1200"/>
                </a:spcAft>
              </a:pPr>
              <a:r>
                <a:rPr lang="en-US" sz="3200" dirty="1">
                  <a:solidFill>
                    <a:srgbClr val="53565A"/>
                  </a:solidFill>
                  <a:latin typeface="Raleway" panose="020b0604020202020204" charset="0"/>
                </a:rPr>
                <a:t>The law </a:t>
              </a:r>
              <a:r>
                <a:rPr lang="en-US" sz="3200" b="1" i="1" dirty="1">
                  <a:solidFill>
                    <a:srgbClr val="53565A"/>
                  </a:solidFill>
                  <a:latin typeface="Raleway" panose="020b0604020202020204" charset="0"/>
                </a:rPr>
                <a:t>encourages</a:t>
              </a:r>
              <a:r>
                <a:rPr lang="en-US" sz="3200" dirty="1">
                  <a:solidFill>
                    <a:srgbClr val="53565A"/>
                  </a:solidFill>
                  <a:latin typeface="Raleway" panose="020b0604020202020204" charset="0"/>
                </a:rPr>
                <a:t> (but does not require) firms to disclose suspected financial exploitation by providing limited immunity with regard to such disclosures so long as firms provide training compliant with the Act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080811"/>
              <a:ext cx="14198817" cy="67733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31199" r="35033" b="276"/>
          <a:stretch>
            <a:fillRect/>
          </a:stretch>
        </p:blipFill>
        <p:spPr>
          <a:xfrm>
            <a:off x="1654137" y="1332180"/>
            <a:ext cx="5962283" cy="9438993"/>
          </a:xfrm>
          <a:prstGeom prst="rect"/>
        </p:spPr>
      </p:pic>
      <p:grpSp>
        <p:nvGrpSpPr>
          <p:cNvPr id="13" name="Group 13"/>
          <p:cNvGrpSpPr/>
          <p:nvPr/>
        </p:nvGrpSpPr>
        <p:grpSpPr>
          <a:xfrm>
            <a:off x="1028700" y="876385"/>
            <a:ext cx="881602" cy="911590"/>
            <a:chOff x="0" y="0"/>
            <a:chExt cx="628022" cy="6493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2" descr="Image result for senior safe ac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/>
          <a:srcRect l="28829" r="28829"/>
          <a:stretch>
            <a:fillRect/>
          </a:stretch>
        </p:blipFill>
        <p:spPr>
          <a:xfrm>
            <a:off x="1628775" y="1336675"/>
            <a:ext cx="5988050" cy="9434513"/>
          </a:xfrm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990600" y="3154253"/>
            <a:ext cx="6969968" cy="5200682"/>
            <a:chOff x="-76561" y="-133213"/>
            <a:chExt cx="9270646" cy="5571474"/>
          </a:xfrm>
        </p:grpSpPr>
        <p:sp>
          <p:nvSpPr>
            <p:cNvPr id="7" name="TextBox 5"/>
            <p:cNvSpPr txBox="1"/>
            <p:nvPr/>
          </p:nvSpPr>
          <p:spPr>
            <a:xfrm>
              <a:off x="-76561" y="-133213"/>
              <a:ext cx="9270646" cy="890244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800"/>
                </a:spcAft>
                <a:buSzPct val="80000"/>
              </a:pPr>
              <a:r>
                <a:rPr lang="en-US" sz="5400" b="1" kern="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Reporting</a:t>
              </a:r>
              <a:endParaRPr lang="en-US" sz="6000" kern="0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604020202020204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9269" y="1283788"/>
              <a:ext cx="8770697" cy="4154473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marL="0" lvl="1" algn="just">
                <a:spcBef>
                  <a:spcPct val="0"/>
                </a:spcBef>
                <a:spcAft>
                  <a:spcPts val="1800"/>
                </a:spcAft>
              </a:pPr>
              <a:r>
                <a:rPr lang="en-US" sz="36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Reports may be made to a broad array of “covered” agencies, including financial regulatory agencies, federal agencies such as the SEC, SROs, law enforcement and adult protective services</a:t>
              </a:r>
            </a:p>
          </p:txBody>
        </p:sp>
        <p:sp>
          <p:nvSpPr>
            <p:cNvPr id="9" name="AutoShape 7"/>
            <p:cNvSpPr/>
            <p:nvPr/>
          </p:nvSpPr>
          <p:spPr>
            <a:xfrm>
              <a:off x="-76561" y="938807"/>
              <a:ext cx="9026018" cy="65939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8610600" y="3154253"/>
            <a:ext cx="8448870" cy="6767857"/>
            <a:chOff x="-245707" y="968265"/>
            <a:chExt cx="8664460" cy="7281698"/>
          </a:xfrm>
        </p:grpSpPr>
        <p:sp>
          <p:nvSpPr>
            <p:cNvPr id="15" name="TextBox 9"/>
            <p:cNvSpPr txBox="1"/>
            <p:nvPr/>
          </p:nvSpPr>
          <p:spPr>
            <a:xfrm>
              <a:off x="216128" y="968265"/>
              <a:ext cx="8202625" cy="89408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defRPr sz="2800" b="1">
                  <a:solidFill>
                    <a:srgbClr val="5B9BD5"/>
                  </a:solidFill>
                </a:defRPr>
              </a:pPr>
              <a:r>
                <a:rPr lang="en-US" sz="5400" b="1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Training</a:t>
              </a:r>
              <a:endParaRPr lang="en-US" sz="6000" b="1">
                <a:solidFill>
                  <a:prstClr val="black">
                    <a:lumMod val="75000"/>
                    <a:lumOff val="25000"/>
                  </a:prstClr>
                </a:solidFill>
                <a:latin typeface="Raleway" panose="020b0604020202020204" charset="0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-245707" y="2289369"/>
              <a:ext cx="8664460" cy="5960594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lvl="1" indent="-685800" algn="just">
                <a:spcBef>
                  <a:spcPts val="1200"/>
                </a:spcBef>
                <a:buClr>
                  <a:prstClr val="black">
                    <a:lumMod val="65000"/>
                    <a:lumOff val="35000"/>
                  </a:prstClr>
                </a:buClr>
                <a:buFont typeface="Wingdings" panose="05000000000000000000" pitchFamily="2" charset="2"/>
                <a:buChar char="§"/>
                <a:defRPr sz="2600"/>
              </a:pP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Must be provided as soon as </a:t>
              </a:r>
              <a:r>
                <a:rPr lang="en-US" sz="3300" b="1" i="1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reasonably practicable and within one year</a:t>
              </a:r>
              <a:r>
                <a:rPr lang="en-US" sz="3300" i="1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 </a:t>
              </a: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from the date of employment/affiliation with the financial institution.</a:t>
              </a:r>
            </a:p>
            <a:p>
              <a:pPr lvl="1" indent="-685800" algn="just">
                <a:spcBef>
                  <a:spcPts val="1200"/>
                </a:spcBef>
                <a:buClr>
                  <a:prstClr val="black">
                    <a:lumMod val="65000"/>
                    <a:lumOff val="35000"/>
                  </a:prstClr>
                </a:buClr>
                <a:buFont typeface="Wingdings" panose="05000000000000000000" pitchFamily="2" charset="2"/>
                <a:buChar char="§"/>
                <a:defRPr sz="2600"/>
              </a:pP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Must instruct about how to </a:t>
              </a:r>
              <a:r>
                <a:rPr lang="en-US" sz="3300" b="1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identify</a:t>
              </a: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 and </a:t>
              </a:r>
              <a:r>
                <a:rPr lang="en-US" sz="3300" b="1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report </a:t>
              </a: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financial exploitation.</a:t>
              </a:r>
            </a:p>
            <a:p>
              <a:pPr lvl="1" indent="-685800" algn="just">
                <a:spcBef>
                  <a:spcPts val="1200"/>
                </a:spcBef>
                <a:buClr>
                  <a:prstClr val="black">
                    <a:lumMod val="65000"/>
                    <a:lumOff val="35000"/>
                  </a:prstClr>
                </a:buClr>
                <a:buFont typeface="Wingdings" panose="05000000000000000000" pitchFamily="2" charset="2"/>
                <a:buChar char="§"/>
                <a:defRPr sz="2600"/>
              </a:pP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Client privacy/integrity.</a:t>
              </a:r>
            </a:p>
            <a:p>
              <a:pPr lvl="1" indent="-685800" algn="just">
                <a:spcBef>
                  <a:spcPts val="1200"/>
                </a:spcBef>
                <a:buClr>
                  <a:prstClr val="black">
                    <a:lumMod val="65000"/>
                    <a:lumOff val="35000"/>
                  </a:prstClr>
                </a:buClr>
                <a:buFont typeface="Wingdings" panose="05000000000000000000" pitchFamily="2" charset="2"/>
                <a:buChar char="§"/>
                <a:defRPr sz="2600"/>
              </a:pPr>
              <a:r>
                <a:rPr lang="en-US" sz="3300" dirty="1">
                  <a:solidFill>
                    <a:prstClr val="black">
                      <a:lumMod val="75000"/>
                      <a:lumOff val="25000"/>
                    </a:prstClr>
                  </a:solidFill>
                  <a:latin typeface="Raleway" panose="020b0604020202020204" charset="0"/>
                </a:rPr>
                <a:t>Tailored to job responsibilities of the employee.</a:t>
              </a:r>
            </a:p>
          </p:txBody>
        </p:sp>
      </p:grpSp>
      <p:sp>
        <p:nvSpPr>
          <p:cNvPr id="18" name="AutoShape 7"/>
          <p:cNvSpPr/>
          <p:nvPr/>
        </p:nvSpPr>
        <p:spPr>
          <a:xfrm>
            <a:off x="9667183" y="4176626"/>
            <a:ext cx="6786048" cy="61551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3"/>
          <p:cNvSpPr/>
          <p:nvPr/>
        </p:nvSpPr>
        <p:spPr>
          <a:xfrm>
            <a:off x="-618868" y="-1703935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Box 5"/>
          <p:cNvSpPr txBox="1"/>
          <p:nvPr/>
        </p:nvSpPr>
        <p:spPr>
          <a:xfrm>
            <a:off x="1641122" y="495300"/>
            <a:ext cx="15005755" cy="2363019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Senior Safe Act: </a:t>
            </a:r>
          </a:p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Reporting &amp; Training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58199" y="-419100"/>
            <a:ext cx="12182201" cy="1088789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37895" y="3390900"/>
            <a:ext cx="6810097" cy="2474118"/>
            <a:chOff x="-801123" y="3149602"/>
            <a:chExt cx="13954490" cy="3298825"/>
          </a:xfrm>
        </p:grpSpPr>
        <p:sp>
          <p:nvSpPr>
            <p:cNvPr id="4" name="AutoShape 4"/>
            <p:cNvSpPr/>
            <p:nvPr/>
          </p:nvSpPr>
          <p:spPr>
            <a:xfrm flipV="1">
              <a:off x="-801123" y="6387468"/>
              <a:ext cx="11535355" cy="60959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41236" y="3149602"/>
              <a:ext cx="12412131" cy="3282952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7200" b="1" dirty="1">
                  <a:solidFill>
                    <a:srgbClr val="53565A"/>
                  </a:solidFill>
                  <a:latin typeface="Playfair Display" panose="020b0604020202020204" charset="0"/>
                  <a:cs typeface="Arial" panose="020b0604020202020204" pitchFamily="34" charset="0"/>
                </a:rPr>
                <a:t>APS </a:t>
              </a:r>
            </a:p>
            <a:p>
              <a:pPr>
                <a:lnSpc>
                  <a:spcPts val="9600"/>
                </a:lnSpc>
              </a:pPr>
              <a:r>
                <a:rPr lang="en-US" sz="7200" b="1" dirty="1">
                  <a:solidFill>
                    <a:srgbClr val="53565A"/>
                  </a:solidFill>
                  <a:latin typeface="Playfair Display" panose="020b0604020202020204" charset="0"/>
                  <a:cs typeface="Arial" panose="020b0604020202020204" pitchFamily="34" charset="0"/>
                </a:rPr>
                <a:t>Statutes</a:t>
              </a:r>
              <a:endParaRPr lang="en-US" sz="7200" b="1" i="0" spc="8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34200" y="1028700"/>
            <a:ext cx="10744200" cy="8125301"/>
          </a:xfrm>
          <a:prstGeom prst="rect"/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800"/>
              </a:spcAft>
            </a:pPr>
            <a:r>
              <a:rPr lang="en-US" sz="3600" b="1" i="1" dirty="1">
                <a:solidFill>
                  <a:srgbClr val="53565A"/>
                </a:solidFill>
                <a:latin typeface="Raleway" panose="020b0604020202020204" charset="0"/>
              </a:rPr>
              <a:t>All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states have laws related to how and when to report elder abuse </a:t>
            </a:r>
          </a:p>
          <a:p>
            <a:pPr algn="just">
              <a:spcBef>
                <a:spcPct val="0"/>
              </a:spcBef>
              <a:spcAft>
                <a:spcPts val="1800"/>
              </a:spcAft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Some states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require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reporting by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all persons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en-US" sz="3600" b="1">
              <a:solidFill>
                <a:srgbClr val="53565A"/>
              </a:solidFill>
              <a:latin typeface="Raleway" panose="020b060402020202020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Other states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permit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reporting by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all persons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en-US" sz="3600" b="1">
              <a:solidFill>
                <a:srgbClr val="53565A"/>
              </a:solidFill>
              <a:latin typeface="Raleway" panose="020b060402020202020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States have different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protocols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and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time frames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for reporting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sz="3600" b="1" i="1" dirty="1">
                <a:solidFill>
                  <a:srgbClr val="53565A"/>
                </a:solidFill>
                <a:latin typeface="Raleway" panose="020b0604020202020204" charset="0"/>
              </a:rPr>
              <a:t>Good faith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reporting triggers immunity from civil/criminal liability   </a:t>
            </a:r>
          </a:p>
        </p:txBody>
      </p:sp>
    </p:spTree>
    <p:extLst>
      <p:ext uri="{BB962C8B-B14F-4D97-AF65-F5344CB8AC3E}">
        <p14:creationId xmlns:p14="http://schemas.microsoft.com/office/powerpoint/2010/main" val="32909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5559" y="1879480"/>
            <a:ext cx="16202432" cy="46704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457200" y="-21717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41122" y="495300"/>
            <a:ext cx="15005755" cy="1114601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600" b="1" dirty="1">
                <a:solidFill>
                  <a:srgbClr val="53565A"/>
                </a:solidFill>
                <a:latin typeface="Playfair Display" panose="020b0604020202020204" charset="0"/>
              </a:rPr>
              <a:t>State Financial Exploitation Statutes</a:t>
            </a:r>
            <a:endParaRPr lang="en-US" sz="66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8749" y="3130431"/>
            <a:ext cx="15218127" cy="5786199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Required or permissive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reporting to state APS, securities commissioner and/or other agencies </a:t>
            </a:r>
            <a:endParaRPr lang="en-US" sz="3600" b="1">
              <a:solidFill>
                <a:srgbClr val="53565A"/>
              </a:solidFill>
              <a:latin typeface="Raleway" panose="020b060402020202020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Permissive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temporary hold of suspicious disbursements/transactions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b="1">
              <a:solidFill>
                <a:srgbClr val="53565A"/>
              </a:solidFill>
              <a:latin typeface="Raleway" panose="020b0604020202020204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Permissive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third party disclosures</a:t>
            </a:r>
            <a:endParaRPr lang="en-US" sz="3600" b="1">
              <a:solidFill>
                <a:srgbClr val="53565A"/>
              </a:solidFill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provisions</a:t>
            </a:r>
          </a:p>
          <a:p>
            <a:pPr marL="457200" indent="-457200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Holds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are allowed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 only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where the firm confronts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A senior or vulnerable investor </a:t>
            </a:r>
            <a:r>
              <a:rPr lang="en-US" sz="3200" b="1" i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and</a:t>
            </a: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</a:rPr>
              <a:t>exploitation</a:t>
            </a: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</a:rPr>
              <a:t>Diminished capacity </a:t>
            </a:r>
            <a:r>
              <a:rPr lang="en-US" sz="3200" b="1" i="1" dirty="1">
                <a:solidFill>
                  <a:srgbClr val="53565A"/>
                </a:solidFill>
                <a:latin typeface="Raleway" panose="020b0604020202020204" charset="0"/>
              </a:rPr>
              <a:t>alone</a:t>
            </a: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</a:rPr>
              <a:t> is not enough to warrant a disbursement hold</a:t>
            </a:r>
            <a:endParaRPr lang="en-US" sz="3200" b="1">
              <a:solidFill>
                <a:srgbClr val="53565A"/>
              </a:solidFill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5559" y="1879480"/>
            <a:ext cx="16202432" cy="46704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457200" y="-21717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41122" y="495300"/>
            <a:ext cx="15005755" cy="1114601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600" b="1" i="0" spc="80" dirty="1">
                <a:solidFill>
                  <a:srgbClr val="53565A"/>
                </a:solidFill>
                <a:latin typeface="Playfair Display" panose="020b0604020202020204" charset="0"/>
              </a:rPr>
              <a:t>New Jersey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8749" y="3130431"/>
            <a:ext cx="15218127" cy="5893921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Senior – Anyone 65 or older, or anyone 60 of older who is a patient, resident or client of a senior care facility. </a:t>
            </a:r>
          </a:p>
          <a:p>
            <a:pPr marL="457200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APS Statute </a:t>
            </a:r>
          </a:p>
          <a:p>
            <a:pPr marL="914400" lvl="1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1" dirty="1">
                <a:solidFill>
                  <a:srgbClr val="53565A"/>
                </a:solidFill>
                <a:latin typeface="Raleway" panose="020b0604020202020204" charset="0"/>
              </a:rPr>
              <a:t>Permissive</a:t>
            </a:r>
            <a:r>
              <a:rPr lang="en-US" sz="2800" dirty="1">
                <a:solidFill>
                  <a:srgbClr val="53565A"/>
                </a:solidFill>
                <a:latin typeface="Raleway" panose="020b0604020202020204" charset="0"/>
              </a:rPr>
              <a:t> for any person to report to the County Adult Protective Services Provider if the person has reasonable cause to believe that a vulnerable adult is subject to abuse, neglect, or exploitation</a:t>
            </a:r>
            <a:endParaRPr lang="en-US" sz="3200">
              <a:solidFill>
                <a:srgbClr val="53565A"/>
              </a:solidFill>
              <a:latin typeface="Raleway" panose="020b0604020202020204" charset="0"/>
            </a:endParaRPr>
          </a:p>
          <a:p>
            <a:pPr marL="457200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For Broker-Dealers and Investment advisors </a:t>
            </a: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  <a:sym typeface="Wingdings" panose="05000000000000000000" pitchFamily="2" charset="2"/>
              </a:rPr>
              <a:t> </a:t>
            </a:r>
            <a:r>
              <a:rPr lang="en-US" sz="3200" b="1" dirty="1">
                <a:solidFill>
                  <a:srgbClr val="53565A"/>
                </a:solidFill>
                <a:latin typeface="Raleway" panose="020b0604020202020204" charset="0"/>
              </a:rPr>
              <a:t>Mandatory</a:t>
            </a: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 Reporting, to either:</a:t>
            </a:r>
          </a:p>
          <a:p>
            <a:pPr marL="1371600" lvl="2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NJ Bureau of Securities</a:t>
            </a:r>
          </a:p>
          <a:p>
            <a:pPr marL="1371600" lvl="2" indent="-457200">
              <a:spcAft>
                <a:spcPts val="1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1">
                <a:solidFill>
                  <a:srgbClr val="53565A"/>
                </a:solidFill>
                <a:latin typeface="Raleway" panose="020b0604020202020204" charset="0"/>
              </a:rPr>
              <a:t>Local APS</a:t>
            </a:r>
          </a:p>
        </p:txBody>
      </p:sp>
    </p:spTree>
    <p:extLst>
      <p:ext uri="{BB962C8B-B14F-4D97-AF65-F5344CB8AC3E}">
        <p14:creationId xmlns:p14="http://schemas.microsoft.com/office/powerpoint/2010/main" val="18793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24100" y="-514350"/>
            <a:ext cx="4152900" cy="113157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67742" y="1279414"/>
            <a:ext cx="16339259" cy="1231106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7200" b="1" spc="80" dirty="1">
                <a:solidFill>
                  <a:srgbClr val="53565A"/>
                </a:solidFill>
                <a:latin typeface="Playfair Display"/>
              </a:rPr>
              <a:t>Bressler’s Interactive 50 State Survey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1" y="876386"/>
            <a:ext cx="881603" cy="911591"/>
            <a:chOff x="0" y="0"/>
            <a:chExt cx="628022" cy="6493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37516" y="2433098"/>
            <a:ext cx="15501059" cy="754973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1816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09780" y="655507"/>
            <a:ext cx="6468437" cy="1200329"/>
          </a:xfrm>
          <a:prstGeom prst="rect"/>
        </p:spPr>
        <p:txBody>
          <a:bodyPr wrap="none">
            <a:spAutoFit/>
          </a:bodyPr>
          <a:lstStyle/>
          <a:p>
            <a:pPr algn="ctr"/>
            <a:r>
              <a:rPr lang="en-US" sz="72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Playfair Display" panose="020b0604020202020204" charset="0"/>
              </a:rPr>
              <a:t>FINRA’s Rules</a:t>
            </a:r>
            <a:endParaRPr lang="en-US" sz="7200">
              <a:solidFill>
                <a:schemeClr val="tx1">
                  <a:lumMod val="75000"/>
                  <a:lumOff val="25000"/>
                </a:schemeClr>
              </a:solidFill>
              <a:latin typeface="Playfair Display" panose="020b0604020202020204" charset="0"/>
            </a:endParaRPr>
          </a:p>
        </p:txBody>
      </p:sp>
      <p:sp>
        <p:nvSpPr>
          <p:cNvPr id="24" name="AutoShape 2"/>
          <p:cNvSpPr/>
          <p:nvPr/>
        </p:nvSpPr>
        <p:spPr>
          <a:xfrm>
            <a:off x="12268200" y="2278794"/>
            <a:ext cx="5486400" cy="71628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5" name="Group 4"/>
          <p:cNvGrpSpPr/>
          <p:nvPr/>
        </p:nvGrpSpPr>
        <p:grpSpPr>
          <a:xfrm>
            <a:off x="12268200" y="3902825"/>
            <a:ext cx="5486400" cy="4564862"/>
            <a:chOff x="84035" y="-21685"/>
            <a:chExt cx="9026017" cy="8176347"/>
          </a:xfrm>
        </p:grpSpPr>
        <p:sp>
          <p:nvSpPr>
            <p:cNvPr id="26" name="TextBox 5"/>
            <p:cNvSpPr txBox="1"/>
            <p:nvPr/>
          </p:nvSpPr>
          <p:spPr>
            <a:xfrm>
              <a:off x="495732" y="-21685"/>
              <a:ext cx="8202624" cy="90281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  <a:buSzPct val="80000"/>
              </a:pPr>
              <a:r>
                <a:rPr lang="en-US" sz="4400" b="1" dirty="1">
                  <a:solidFill>
                    <a:srgbClr val="53565A"/>
                  </a:solidFill>
                  <a:latin typeface="Playfair Display" panose="020b0604020202020204" charset="0"/>
                </a:rPr>
                <a:t>Rule 3241 </a:t>
              </a:r>
              <a:endParaRPr lang="en-US" sz="4400" kern="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703248" y="2245352"/>
              <a:ext cx="7787591" cy="5909310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3600" dirty="1">
                  <a:solidFill>
                    <a:srgbClr val="53565A"/>
                  </a:solidFill>
                  <a:latin typeface="Raleway" panose="020b0604020202020204" charset="0"/>
                </a:rPr>
                <a:t>Registered Person Being Named a Customer’s Beneficiary or </a:t>
              </a:r>
            </a:p>
            <a:p>
              <a:pPr algn="ctr"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en-US" sz="3600" dirty="1">
                  <a:solidFill>
                    <a:srgbClr val="53565A"/>
                  </a:solidFill>
                  <a:latin typeface="Raleway" panose="020b0604020202020204" charset="0"/>
                </a:rPr>
                <a:t>Holding a Position of Trust</a:t>
              </a:r>
            </a:p>
          </p:txBody>
        </p:sp>
        <p:sp>
          <p:nvSpPr>
            <p:cNvPr id="28" name="AutoShape 7"/>
            <p:cNvSpPr/>
            <p:nvPr/>
          </p:nvSpPr>
          <p:spPr>
            <a:xfrm>
              <a:off x="84035" y="1408181"/>
              <a:ext cx="9026017" cy="65941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AutoShape 2"/>
          <p:cNvSpPr/>
          <p:nvPr/>
        </p:nvSpPr>
        <p:spPr>
          <a:xfrm>
            <a:off x="6397796" y="2278794"/>
            <a:ext cx="5486400" cy="71628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7" name="Group 4"/>
          <p:cNvGrpSpPr/>
          <p:nvPr/>
        </p:nvGrpSpPr>
        <p:grpSpPr>
          <a:xfrm>
            <a:off x="6397796" y="3902825"/>
            <a:ext cx="5486400" cy="2927682"/>
            <a:chOff x="84035" y="-21685"/>
            <a:chExt cx="9026017" cy="5243914"/>
          </a:xfrm>
        </p:grpSpPr>
        <p:sp>
          <p:nvSpPr>
            <p:cNvPr id="38" name="TextBox 5"/>
            <p:cNvSpPr txBox="1"/>
            <p:nvPr/>
          </p:nvSpPr>
          <p:spPr>
            <a:xfrm>
              <a:off x="495732" y="-21685"/>
              <a:ext cx="8202623" cy="121280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  <a:buSzPct val="80000"/>
              </a:pPr>
              <a:r>
                <a:rPr lang="en-US" sz="4400" b="1" dirty="1">
                  <a:solidFill>
                    <a:srgbClr val="53565A"/>
                  </a:solidFill>
                  <a:latin typeface="Playfair Display" panose="020b0604020202020204" charset="0"/>
                </a:rPr>
                <a:t>Rule 2165</a:t>
              </a:r>
              <a:endParaRPr lang="en-US" sz="4400" kern="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39" name="TextBox 6"/>
            <p:cNvSpPr txBox="1"/>
            <p:nvPr/>
          </p:nvSpPr>
          <p:spPr>
            <a:xfrm>
              <a:off x="703248" y="2245352"/>
              <a:ext cx="7787592" cy="2976877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lvl="1" algn="ctr">
                <a:spcBef>
                  <a:spcPct val="0"/>
                </a:spcBef>
                <a:buClr>
                  <a:schemeClr val="accent4"/>
                </a:buClr>
                <a:buSzPct val="110000"/>
              </a:pPr>
              <a:r>
                <a:rPr lang="en-US" sz="3600" dirty="1">
                  <a:solidFill>
                    <a:srgbClr val="53565A"/>
                  </a:solidFill>
                  <a:latin typeface="Raleway" panose="020b0604020202020204" charset="0"/>
                </a:rPr>
                <a:t>Financial Exploitation of Specified Adults</a:t>
              </a:r>
            </a:p>
          </p:txBody>
        </p:sp>
        <p:sp>
          <p:nvSpPr>
            <p:cNvPr id="40" name="AutoShape 7"/>
            <p:cNvSpPr/>
            <p:nvPr/>
          </p:nvSpPr>
          <p:spPr>
            <a:xfrm>
              <a:off x="84035" y="1408181"/>
              <a:ext cx="9026017" cy="65941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AutoShape 2"/>
          <p:cNvSpPr/>
          <p:nvPr/>
        </p:nvSpPr>
        <p:spPr>
          <a:xfrm>
            <a:off x="512152" y="2278794"/>
            <a:ext cx="5486400" cy="71628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2" name="Group 4"/>
          <p:cNvGrpSpPr/>
          <p:nvPr/>
        </p:nvGrpSpPr>
        <p:grpSpPr>
          <a:xfrm>
            <a:off x="512152" y="3902825"/>
            <a:ext cx="5486400" cy="2373685"/>
            <a:chOff x="84035" y="-21685"/>
            <a:chExt cx="9026017" cy="4251623"/>
          </a:xfrm>
        </p:grpSpPr>
        <p:sp>
          <p:nvSpPr>
            <p:cNvPr id="43" name="TextBox 5"/>
            <p:cNvSpPr txBox="1"/>
            <p:nvPr/>
          </p:nvSpPr>
          <p:spPr>
            <a:xfrm>
              <a:off x="495732" y="-21685"/>
              <a:ext cx="8202623" cy="121280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  <a:spcAft>
                  <a:spcPts val="1200"/>
                </a:spcAft>
                <a:buSzPct val="80000"/>
              </a:pPr>
              <a:r>
                <a:rPr lang="en-US" sz="4400" b="1" dirty="1">
                  <a:solidFill>
                    <a:srgbClr val="53565A"/>
                  </a:solidFill>
                  <a:latin typeface="Playfair Display" panose="020b0604020202020204" charset="0"/>
                </a:rPr>
                <a:t>Rule 4512 </a:t>
              </a:r>
              <a:endParaRPr lang="en-US" sz="4400" kern="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44" name="TextBox 6"/>
            <p:cNvSpPr txBox="1"/>
            <p:nvPr/>
          </p:nvSpPr>
          <p:spPr>
            <a:xfrm>
              <a:off x="703248" y="2245352"/>
              <a:ext cx="7787592" cy="1984586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 lvl="1" algn="ctr">
                <a:spcBef>
                  <a:spcPct val="0"/>
                </a:spcBef>
                <a:buClr>
                  <a:schemeClr val="accent4"/>
                </a:buClr>
                <a:buSzPct val="110000"/>
              </a:pPr>
              <a:r>
                <a:rPr lang="en-US" sz="3600" dirty="1">
                  <a:solidFill>
                    <a:srgbClr val="53565A"/>
                  </a:solidFill>
                  <a:latin typeface="Raleway" panose="020b0604020202020204" charset="0"/>
                </a:rPr>
                <a:t>Trusted Contact Persons</a:t>
              </a:r>
            </a:p>
          </p:txBody>
        </p:sp>
        <p:sp>
          <p:nvSpPr>
            <p:cNvPr id="45" name="AutoShape 7"/>
            <p:cNvSpPr/>
            <p:nvPr/>
          </p:nvSpPr>
          <p:spPr>
            <a:xfrm>
              <a:off x="84035" y="1408181"/>
              <a:ext cx="9026017" cy="65941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6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6736" y="385049"/>
            <a:ext cx="8267700" cy="4630024"/>
            <a:chOff x="0" y="513399"/>
            <a:chExt cx="11023600" cy="6173367"/>
          </a:xfrm>
        </p:grpSpPr>
        <p:sp>
          <p:nvSpPr>
            <p:cNvPr id="3" name="TextBox 3"/>
            <p:cNvSpPr txBox="1"/>
            <p:nvPr/>
          </p:nvSpPr>
          <p:spPr>
            <a:xfrm>
              <a:off x="0" y="513399"/>
              <a:ext cx="9314277" cy="4924425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endParaRPr lang="en-US" sz="8000" b="1" i="0" spc="80">
                <a:solidFill>
                  <a:srgbClr val="F2F2F2"/>
                </a:solidFill>
                <a:latin typeface="Playfair Display"/>
              </a:endParaRPr>
            </a:p>
            <a:p>
              <a:pPr>
                <a:lnSpc>
                  <a:spcPts val="9600"/>
                </a:lnSpc>
              </a:pPr>
              <a:r>
                <a:rPr lang="en-US" sz="8000" b="1" dirty="1">
                  <a:solidFill>
                    <a:srgbClr val="53565A"/>
                  </a:solidFill>
                  <a:latin typeface="Playfair Display" panose="020b0604020202020204" charset="0"/>
                </a:rPr>
                <a:t>Amended </a:t>
              </a:r>
            </a:p>
            <a:p>
              <a:pPr>
                <a:lnSpc>
                  <a:spcPts val="9600"/>
                </a:lnSpc>
              </a:pPr>
              <a:r>
                <a:rPr lang="en-US" sz="8000" b="1" dirty="1">
                  <a:solidFill>
                    <a:srgbClr val="53565A"/>
                  </a:solidFill>
                  <a:latin typeface="Playfair Display" panose="020b0604020202020204" charset="0"/>
                </a:rPr>
                <a:t>Rule 4512 </a:t>
              </a:r>
              <a:endParaRPr lang="en-US" sz="8000" b="1" i="0" spc="8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985719"/>
              <a:ext cx="9314277" cy="701047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600" b="1" dirty="1">
                  <a:solidFill>
                    <a:srgbClr val="53565A"/>
                  </a:solidFill>
                  <a:latin typeface="Raleway" panose="020b0604020202020204" charset="0"/>
                </a:rPr>
                <a:t>TRUSTED CONTACT PERSONS </a:t>
              </a:r>
              <a:endParaRPr lang="en-US" sz="3200" b="1" i="0" spc="238">
                <a:solidFill>
                  <a:srgbClr val="53565A"/>
                </a:solidFill>
                <a:latin typeface="Raleway" panose="020b060402020202020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5600700"/>
              <a:ext cx="11023600" cy="59267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9258300" y="-647700"/>
            <a:ext cx="9906000" cy="113157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982200" y="952500"/>
            <a:ext cx="7679971" cy="8848576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1">
                <a:latin typeface="Raleway" panose="020b0604020202020204" charset="0"/>
              </a:rPr>
              <a:t>Firms must disclose to the customer, in writing, that they are authorized to contact the TCP and disclose certain information to: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1">
                <a:latin typeface="Raleway" panose="020b0604020202020204" charset="0"/>
              </a:rPr>
              <a:t>Address possible financial exploitation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1">
                <a:latin typeface="Raleway" panose="020b0604020202020204" charset="0"/>
              </a:rPr>
              <a:t>Confirm the specifics of customer’s current contact information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1">
                <a:latin typeface="Raleway" panose="020b0604020202020204" charset="0"/>
              </a:rPr>
              <a:t>Confirm the customer’s health status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1">
                <a:latin typeface="Raleway" panose="020b0604020202020204" charset="0"/>
              </a:rPr>
              <a:t>Confirm the identity of any legal guardian, executor, trustee, or holder of a POA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1">
                <a:latin typeface="Raleway" panose="020b0604020202020204" charset="0"/>
              </a:rPr>
              <a:t>As otherwise permitted by FINRA Rule 2165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6057900"/>
            <a:ext cx="6629400" cy="2308324"/>
          </a:xfrm>
          <a:prstGeom prst="rect"/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cs typeface="Calibri" panose="020f0502020204030204" pitchFamily="34" charset="0"/>
              </a:rPr>
              <a:t>Firms must make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  <a:cs typeface="Calibri" panose="020f0502020204030204" pitchFamily="34" charset="0"/>
              </a:rPr>
              <a:t>reasonable efforts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  <a:cs typeface="Calibri" panose="020f0502020204030204" pitchFamily="34" charset="0"/>
              </a:rPr>
              <a:t>to obtain the name and contact information for a trusted contact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1115" y="389434"/>
            <a:ext cx="8026754" cy="9393832"/>
            <a:chOff x="-50800" y="-747076"/>
            <a:chExt cx="10702339" cy="12525112"/>
          </a:xfrm>
        </p:grpSpPr>
        <p:sp>
          <p:nvSpPr>
            <p:cNvPr id="3" name="TextBox 3"/>
            <p:cNvSpPr txBox="1"/>
            <p:nvPr/>
          </p:nvSpPr>
          <p:spPr>
            <a:xfrm>
              <a:off x="308561" y="-747076"/>
              <a:ext cx="9314278" cy="4924426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endParaRPr lang="en-US" sz="8000" b="1" spc="80">
                <a:solidFill>
                  <a:srgbClr val="F2F2F2"/>
                </a:solidFill>
                <a:latin typeface="Playfair Display"/>
              </a:endParaRPr>
            </a:p>
            <a:p>
              <a:pPr>
                <a:lnSpc>
                  <a:spcPts val="9600"/>
                </a:lnSpc>
              </a:pPr>
              <a:r>
                <a:rPr lang="en-US" sz="8000" b="1" dirty="1">
                  <a:solidFill>
                    <a:srgbClr val="53565A"/>
                  </a:solidFill>
                  <a:latin typeface="Playfair Display" panose="020b0604020202020204" charset="0"/>
                </a:rPr>
                <a:t>Amended </a:t>
              </a:r>
            </a:p>
            <a:p>
              <a:pPr>
                <a:lnSpc>
                  <a:spcPts val="9600"/>
                </a:lnSpc>
              </a:pPr>
              <a:r>
                <a:rPr lang="en-US" sz="8000" b="1" dirty="1">
                  <a:solidFill>
                    <a:srgbClr val="53565A"/>
                  </a:solidFill>
                  <a:latin typeface="Playfair Display" panose="020b0604020202020204" charset="0"/>
                </a:rPr>
                <a:t>Rule 2165</a:t>
              </a:r>
              <a:endParaRPr lang="en-US" sz="8000" b="1" i="0" spc="80">
                <a:solidFill>
                  <a:srgbClr val="53565A"/>
                </a:solidFill>
                <a:latin typeface="Playfair Display" panose="020b060402020202020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8561" y="5348924"/>
              <a:ext cx="9314278" cy="6429112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4400" b="1" dirty="1">
                  <a:solidFill>
                    <a:srgbClr val="53565A"/>
                  </a:solidFill>
                  <a:latin typeface="Raleway" panose="020b0604020202020204" charset="0"/>
                </a:rPr>
                <a:t>TEMPORARY HOLD</a:t>
              </a:r>
            </a:p>
            <a:p>
              <a:pPr>
                <a:lnSpc>
                  <a:spcPts val="4079"/>
                </a:lnSpc>
              </a:pPr>
              <a:endParaRPr lang="en-US" sz="4400" b="1" i="0" spc="238">
                <a:solidFill>
                  <a:srgbClr val="53565A"/>
                </a:solidFill>
                <a:latin typeface="Raleway" panose="020b0604020202020204" charset="0"/>
              </a:endParaRPr>
            </a:p>
            <a:p>
              <a:pPr algn="just">
                <a:spcBef>
                  <a:spcPts val="600"/>
                </a:spcBef>
                <a:spcAft>
                  <a:spcPts val="1200"/>
                </a:spcAft>
              </a:pPr>
              <a:r>
                <a:rPr lang="en-US" sz="4000" b="1" dirty="1">
                  <a:solidFill>
                    <a:srgbClr val="53565A"/>
                  </a:solidFill>
                  <a:latin typeface="Raleway" panose="020b0604020202020204" charset="0"/>
                </a:rPr>
                <a:t>Permits</a:t>
              </a:r>
              <a:r>
                <a:rPr lang="en-US" sz="4000" dirty="1">
                  <a:solidFill>
                    <a:srgbClr val="53565A"/>
                  </a:solidFill>
                  <a:latin typeface="Raleway" panose="020b0604020202020204" charset="0"/>
                </a:rPr>
                <a:t> firm to place initial 15 business day temporary hold on </a:t>
              </a:r>
              <a:r>
                <a:rPr lang="en-US" sz="4000" b="1" dirty="1">
                  <a:solidFill>
                    <a:srgbClr val="53565A"/>
                  </a:solidFill>
                  <a:latin typeface="Raleway" panose="020b0604020202020204" charset="0"/>
                </a:rPr>
                <a:t>securities transactions </a:t>
              </a:r>
              <a:r>
                <a:rPr lang="en-US" sz="4000" dirty="1">
                  <a:solidFill>
                    <a:srgbClr val="53565A"/>
                  </a:solidFill>
                  <a:latin typeface="Raleway" panose="020b0604020202020204" charset="0"/>
                </a:rPr>
                <a:t>and </a:t>
              </a:r>
              <a:r>
                <a:rPr lang="en-US" sz="4000" b="1" dirty="1">
                  <a:solidFill>
                    <a:srgbClr val="53565A"/>
                  </a:solidFill>
                  <a:latin typeface="Raleway" panose="020b0604020202020204" charset="0"/>
                </a:rPr>
                <a:t>disbursements</a:t>
              </a:r>
              <a:r>
                <a:rPr lang="en-US" sz="4000" dirty="1">
                  <a:solidFill>
                    <a:srgbClr val="53565A"/>
                  </a:solidFill>
                  <a:latin typeface="Raleway" panose="020b0604020202020204" charset="0"/>
                </a:rPr>
                <a:t> if the firm has a reasonable belief of financial exploitation </a:t>
              </a:r>
            </a:p>
          </p:txBody>
        </p:sp>
        <p:sp>
          <p:nvSpPr>
            <p:cNvPr id="5" name="AutoShape 5"/>
            <p:cNvSpPr/>
            <p:nvPr/>
          </p:nvSpPr>
          <p:spPr>
            <a:xfrm flipV="1">
              <a:off x="-50800" y="4712126"/>
              <a:ext cx="10702339" cy="60959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9216731" y="-571500"/>
            <a:ext cx="9906000" cy="113157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601200" y="161151"/>
            <a:ext cx="8458200" cy="10125849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Hold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can be extended 10 business days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where the evidence supports the suspicion </a:t>
            </a: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Hold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can be extended an additional 30 business days 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if firm has reported the matter to a state regulator, agency or court </a:t>
            </a: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State regulator, agency or court may extend or terminate the hold</a:t>
            </a: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Within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2 business days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, firm must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notify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TCP </a:t>
            </a:r>
            <a:r>
              <a:rPr lang="en-US" sz="3600" b="1" dirty="1">
                <a:solidFill>
                  <a:srgbClr val="53565A"/>
                </a:solidFill>
                <a:latin typeface="Raleway" panose="020b0604020202020204" charset="0"/>
              </a:rPr>
              <a:t>and</a:t>
            </a:r>
            <a:r>
              <a:rPr lang="en-US" sz="3600" dirty="1">
                <a:solidFill>
                  <a:srgbClr val="53565A"/>
                </a:solidFill>
                <a:latin typeface="Raleway" panose="020b0604020202020204" charset="0"/>
              </a:rPr>
              <a:t> all persons authorized to transact business on the account</a:t>
            </a:r>
          </a:p>
          <a:p>
            <a:pPr marL="571500" indent="-571500">
              <a:spcBef>
                <a:spcPct val="0"/>
              </a:spcBef>
              <a:buClr>
                <a:srgbClr val="53565A"/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rgbClr val="53565A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81300"/>
            <a:ext cx="16230600" cy="3841133"/>
            <a:chOff x="0" y="-1173287"/>
            <a:chExt cx="21640800" cy="5121511"/>
          </a:xfrm>
        </p:grpSpPr>
        <p:sp>
          <p:nvSpPr>
            <p:cNvPr id="3" name="AutoShape 3"/>
            <p:cNvSpPr/>
            <p:nvPr/>
          </p:nvSpPr>
          <p:spPr>
            <a:xfrm>
              <a:off x="0" y="2307469"/>
              <a:ext cx="21640800" cy="67733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18163" y="-1173287"/>
              <a:ext cx="19804473" cy="328295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80" dirty="1">
                  <a:solidFill>
                    <a:srgbClr val="53565A"/>
                  </a:solidFill>
                  <a:latin typeface="Playfair Display"/>
                </a:rPr>
                <a:t>Best Practices and </a:t>
              </a:r>
            </a:p>
            <a:p>
              <a:pPr algn="ctr">
                <a:lnSpc>
                  <a:spcPts val="9600"/>
                </a:lnSpc>
              </a:pPr>
              <a:r>
                <a:rPr lang="en-US" sz="8000" b="1" spc="80" dirty="1">
                  <a:solidFill>
                    <a:srgbClr val="53565A"/>
                  </a:solidFill>
                  <a:latin typeface="Playfair Display"/>
                </a:rPr>
                <a:t>Practical Tips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96161" y="3265811"/>
              <a:ext cx="16248477" cy="682413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288" dirty="1">
                  <a:solidFill>
                    <a:srgbClr val="53565A"/>
                  </a:solidFill>
                  <a:latin typeface="Raleway"/>
                </a:rPr>
                <a:t>Section Three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881602" cy="911590"/>
            <a:chOff x="0" y="0"/>
            <a:chExt cx="628022" cy="649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377698" y="8346710"/>
            <a:ext cx="881602" cy="911590"/>
            <a:chOff x="0" y="0"/>
            <a:chExt cx="628022" cy="649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248" y="9105900"/>
            <a:ext cx="3248107" cy="89201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196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71039" y="-300445"/>
            <a:ext cx="5589482" cy="1088789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699" y="2480011"/>
            <a:ext cx="9252104" cy="6244638"/>
            <a:chOff x="-1" y="0"/>
            <a:chExt cx="12336138" cy="8326183"/>
          </a:xfrm>
        </p:grpSpPr>
        <p:sp>
          <p:nvSpPr>
            <p:cNvPr id="4" name="AutoShape 4"/>
            <p:cNvSpPr/>
            <p:nvPr/>
          </p:nvSpPr>
          <p:spPr>
            <a:xfrm>
              <a:off x="0" y="2085051"/>
              <a:ext cx="12336137" cy="62271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3780" cy="1612900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b="1" i="0" spc="80" dirty="1">
                  <a:solidFill>
                    <a:srgbClr val="53565A"/>
                  </a:solidFill>
                  <a:latin typeface="Playfair Display"/>
                </a:rPr>
                <a:t>Overview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18462"/>
              <a:ext cx="10103780" cy="704850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r>
                <a:rPr lang="en-US" sz="3400" b="1" i="0" spc="238" dirty="1">
                  <a:solidFill>
                    <a:srgbClr val="53565A"/>
                  </a:solidFill>
                  <a:latin typeface="Raleway"/>
                </a:rPr>
                <a:t>TODAY'S DISCUSSION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3839485"/>
              <a:ext cx="11421021" cy="4486698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  <a:spcAft>
                  <a:spcPts val="1600"/>
                </a:spcAft>
              </a:pP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What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 </a:t>
              </a: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is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 senior/vulnerable investor financial exploitation?</a:t>
              </a:r>
            </a:p>
            <a:p>
              <a:pPr>
                <a:spcBef>
                  <a:spcPct val="0"/>
                </a:spcBef>
                <a:spcAft>
                  <a:spcPts val="1600"/>
                </a:spcAft>
              </a:pP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Laws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, </a:t>
              </a: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rules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 and </a:t>
              </a: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regulations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 protecting seniors/vulnerable investors.</a:t>
              </a:r>
            </a:p>
            <a:p>
              <a:pPr>
                <a:spcBef>
                  <a:spcPct val="0"/>
                </a:spcBef>
                <a:spcAft>
                  <a:spcPts val="1600"/>
                </a:spcAft>
              </a:pP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What can I do? Best practices </a:t>
              </a:r>
              <a:r>
                <a:rPr lang="en-US" sz="3200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and </a:t>
              </a:r>
              <a:r>
                <a:rPr lang="en-US" sz="3200" b="1" dirty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" panose="020b0604020202020204" charset="0"/>
                </a:rPr>
                <a:t>practical tips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6349530" y="8488400"/>
            <a:ext cx="881602" cy="911590"/>
            <a:chOff x="0" y="0"/>
            <a:chExt cx="628022" cy="6493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4" descr="Image result for senior exploitation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33381" t="630" r="15257" b="-630"/>
          <a:stretch>
            <a:fillRect/>
          </a:stretch>
        </p:blipFill>
        <p:spPr>
          <a:xfrm>
            <a:off x="9594850" y="1306513"/>
            <a:ext cx="7142163" cy="7816850"/>
          </a:xfrm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09700" y="-762000"/>
            <a:ext cx="5715000" cy="115443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14567" y="3162300"/>
            <a:ext cx="6091033" cy="3693319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Other Legal Tools &amp; Remedies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39332" y="952500"/>
            <a:ext cx="10591800" cy="7725192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latin typeface="Raleway" panose="020b0604020202020204" charset="0"/>
              </a:rPr>
              <a:t>Local police department – perform a “wellness check”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</a:pPr>
            <a:endParaRPr lang="en-US" sz="3600">
              <a:latin typeface="Raleway" panose="020b0604020202020204" charset="0"/>
            </a:endParaRPr>
          </a:p>
          <a:p>
            <a:pPr marL="571500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latin typeface="Raleway" panose="020b0604020202020204" charset="0"/>
              </a:rPr>
              <a:t>Other local governmental agencies (</a:t>
            </a:r>
            <a:r>
              <a:rPr lang="en-US" sz="3600" i="1" dirty="1">
                <a:latin typeface="Raleway" panose="020b0604020202020204" charset="0"/>
              </a:rPr>
              <a:t>e.g., </a:t>
            </a:r>
            <a:r>
              <a:rPr lang="en-US" sz="3600" dirty="1">
                <a:latin typeface="Raleway" panose="020b0604020202020204" charset="0"/>
              </a:rPr>
              <a:t>health &amp; human services)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</a:pPr>
            <a:endParaRPr lang="en-US" sz="3600">
              <a:latin typeface="Raleway" panose="020b0604020202020204" charset="0"/>
            </a:endParaRPr>
          </a:p>
          <a:p>
            <a:pPr marL="571500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latin typeface="Raleway" panose="020b0604020202020204" charset="0"/>
              </a:rPr>
              <a:t>Interpleader</a:t>
            </a:r>
          </a:p>
          <a:p>
            <a:pPr marL="1485900" lvl="2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sz="3600" dirty="1">
                <a:latin typeface="Raleway" panose="020b0604020202020204" charset="0"/>
              </a:rPr>
              <a:t>An equitable proceeding brought by a stakeholder to have a court determine the ownership rights of multiple claimants </a:t>
            </a:r>
          </a:p>
          <a:p>
            <a:pPr marL="1485900" lvl="2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SzPct val="110000"/>
              <a:buFont typeface="Wingdings" panose="05000000000000000000" pitchFamily="2" charset="2"/>
              <a:buChar char="§"/>
            </a:pPr>
            <a:endParaRPr lang="en-US" sz="3600">
              <a:latin typeface="Raleway" panose="020b0604020202020204" charset="0"/>
            </a:endParaRPr>
          </a:p>
          <a:p>
            <a:pPr marL="571500" indent="-571500" algn="just">
              <a:spcBef>
                <a:spcPct val="0"/>
              </a:spcBef>
              <a:spcAft>
                <a:spcPts val="1200"/>
              </a:spcAft>
              <a:buClr>
                <a:srgbClr val="53565A"/>
              </a:buClr>
              <a:buFont typeface="Wingdings" panose="05000000000000000000" pitchFamily="2" charset="2"/>
              <a:buChar char="§"/>
            </a:pPr>
            <a:r>
              <a:rPr lang="en-US" sz="3600" dirty="1">
                <a:latin typeface="Raleway" panose="020b0604020202020204" charset="0"/>
              </a:rPr>
              <a:t>Petition for guardianship or conservatorship</a:t>
            </a:r>
            <a:endParaRPr lang="en-US" sz="3600" i="1">
              <a:latin typeface="Raleway" panose="020b060402020202020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028700" y="9208834"/>
            <a:ext cx="16230600" cy="49466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5559" y="1879480"/>
            <a:ext cx="16202432" cy="46704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457200" y="-21717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41122" y="495300"/>
            <a:ext cx="15005755" cy="1138197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Other Resources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1121" y="2836783"/>
            <a:ext cx="15111941" cy="7879080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NASAA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hlinkClick r:id="rId3"/>
              </a:rPr>
              <a:t>http://serveourseniors.org/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FINRA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hlinkClick r:id="rId4"/>
              </a:rPr>
              <a:t>https://www.finra.org/industry/senior-investors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3600" b="1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FINRA’s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Securities Helpline for Seniors </a:t>
            </a:r>
          </a:p>
          <a:p>
            <a:pPr marL="1371600" lvl="2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844-57-HELPS (844-574-3577)</a:t>
            </a:r>
          </a:p>
          <a:p>
            <a:pPr marL="1371600" lvl="2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SIFMA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Senior Investor Protection Toolkit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cs typeface="Times New Roman" panose="02020603050405020304" pitchFamily="18" charset="0"/>
              </a:rPr>
              <a:t>Bressler’s Seniors Map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hlinkClick r:id="rId6"/>
              </a:rPr>
              <a:t>https://www.bressler.com/senior-map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AARP Foundation’s </a:t>
            </a: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  <a:hlinkClick r:id="rId7"/>
              </a:rPr>
              <a:t>ElderWatch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4000" b="1">
              <a:solidFill>
                <a:srgbClr val="53565A"/>
              </a:solidFill>
              <a:cs typeface="Times New Roman" panose="02020603050405020304" pitchFamily="18" charset="0"/>
            </a:endParaRPr>
          </a:p>
          <a:p>
            <a:pPr marL="914400" lvl="1" indent="-457200">
              <a:spcBef>
                <a:spcPct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endParaRPr lang="en-US" sz="4000" b="1">
              <a:solidFill>
                <a:srgbClr val="53565A"/>
              </a:solidFill>
              <a:latin typeface="Raleway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98361" y="-74617"/>
            <a:ext cx="7903493" cy="10582285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05382" y="-439856"/>
            <a:ext cx="11312762" cy="11312762"/>
          </a:xfrm>
          <a:prstGeom prst="rect"/>
        </p:spPr>
      </p:pic>
      <p:grpSp>
        <p:nvGrpSpPr>
          <p:cNvPr id="34" name="Group 3"/>
          <p:cNvGrpSpPr/>
          <p:nvPr/>
        </p:nvGrpSpPr>
        <p:grpSpPr>
          <a:xfrm>
            <a:off x="11045557" y="455346"/>
            <a:ext cx="5546865" cy="882141"/>
            <a:chOff x="-4109" y="-100897"/>
            <a:chExt cx="6620342" cy="1176188"/>
          </a:xfrm>
        </p:grpSpPr>
        <p:sp>
          <p:nvSpPr>
            <p:cNvPr id="35" name="TextBox 4"/>
            <p:cNvSpPr txBox="1"/>
            <p:nvPr/>
          </p:nvSpPr>
          <p:spPr>
            <a:xfrm>
              <a:off x="0" y="391343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2001 Park Place North • Suite 1500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Birmingham, AL 35203 • Phone: 205.719.0400</a:t>
              </a:r>
            </a:p>
          </p:txBody>
        </p:sp>
        <p:sp>
          <p:nvSpPr>
            <p:cNvPr id="36" name="TextBox 5"/>
            <p:cNvSpPr txBox="1"/>
            <p:nvPr/>
          </p:nvSpPr>
          <p:spPr>
            <a:xfrm>
              <a:off x="-4109" y="-100897"/>
              <a:ext cx="6568782" cy="41985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BIRMINGHAM, ALABAMA </a:t>
              </a:r>
            </a:p>
          </p:txBody>
        </p:sp>
      </p:grpSp>
      <p:grpSp>
        <p:nvGrpSpPr>
          <p:cNvPr id="37" name="Group 12"/>
          <p:cNvGrpSpPr/>
          <p:nvPr/>
        </p:nvGrpSpPr>
        <p:grpSpPr>
          <a:xfrm>
            <a:off x="11043469" y="1402952"/>
            <a:ext cx="5955343" cy="844948"/>
            <a:chOff x="-6601" y="-48909"/>
            <a:chExt cx="7107873" cy="1126597"/>
          </a:xfrm>
        </p:grpSpPr>
        <p:sp>
          <p:nvSpPr>
            <p:cNvPr id="47" name="TextBox 13"/>
            <p:cNvSpPr txBox="1"/>
            <p:nvPr/>
          </p:nvSpPr>
          <p:spPr>
            <a:xfrm>
              <a:off x="0" y="393740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200 East Las Olas Boulevard • Suite 1500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Fort Lauderdale, FL 33301 • Phone: 954.499.7979</a:t>
              </a:r>
            </a:p>
          </p:txBody>
        </p:sp>
        <p:sp>
          <p:nvSpPr>
            <p:cNvPr id="48" name="TextBox 14"/>
            <p:cNvSpPr txBox="1"/>
            <p:nvPr/>
          </p:nvSpPr>
          <p:spPr>
            <a:xfrm>
              <a:off x="-6601" y="-48909"/>
              <a:ext cx="7107873" cy="419859"/>
            </a:xfrm>
            <a:prstGeom prst="rect"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FORT LAUDERDALE, FLORIDA</a:t>
              </a:r>
            </a:p>
          </p:txBody>
        </p:sp>
      </p:grpSp>
      <p:grpSp>
        <p:nvGrpSpPr>
          <p:cNvPr id="49" name="Group 15"/>
          <p:cNvGrpSpPr/>
          <p:nvPr/>
        </p:nvGrpSpPr>
        <p:grpSpPr>
          <a:xfrm>
            <a:off x="11043469" y="2398700"/>
            <a:ext cx="5550235" cy="839800"/>
            <a:chOff x="-8132" y="-66680"/>
            <a:chExt cx="6624365" cy="1119733"/>
          </a:xfrm>
        </p:grpSpPr>
        <p:sp>
          <p:nvSpPr>
            <p:cNvPr id="50" name="TextBox 16"/>
            <p:cNvSpPr txBox="1"/>
            <p:nvPr/>
          </p:nvSpPr>
          <p:spPr>
            <a:xfrm>
              <a:off x="0" y="369105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200 South Biscayne Boulevard • Suite 2401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Miami , FL 33131 • Phone: 305.501.5480</a:t>
              </a:r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-8132" y="-66680"/>
              <a:ext cx="6568782" cy="41985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MIAMI, FLORIDA</a:t>
              </a:r>
            </a:p>
          </p:txBody>
        </p:sp>
      </p:grpSp>
      <p:grpSp>
        <p:nvGrpSpPr>
          <p:cNvPr id="52" name="Group 18"/>
          <p:cNvGrpSpPr/>
          <p:nvPr/>
        </p:nvGrpSpPr>
        <p:grpSpPr>
          <a:xfrm>
            <a:off x="11049238" y="3311675"/>
            <a:ext cx="6022503" cy="841225"/>
            <a:chOff x="0" y="-28898"/>
            <a:chExt cx="6616233" cy="1121633"/>
          </a:xfrm>
        </p:grpSpPr>
        <p:sp>
          <p:nvSpPr>
            <p:cNvPr id="53" name="TextBox 19"/>
            <p:cNvSpPr txBox="1"/>
            <p:nvPr/>
          </p:nvSpPr>
          <p:spPr>
            <a:xfrm>
              <a:off x="0" y="408787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325 Columbia Turnpike • Suite 301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Florham Park, NJ 07932 • Phone: 973.514.1200</a:t>
              </a:r>
            </a:p>
          </p:txBody>
        </p:sp>
        <p:sp>
          <p:nvSpPr>
            <p:cNvPr id="54" name="TextBox 20"/>
            <p:cNvSpPr txBox="1"/>
            <p:nvPr/>
          </p:nvSpPr>
          <p:spPr>
            <a:xfrm>
              <a:off x="1147" y="-28898"/>
              <a:ext cx="6568782" cy="41985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FLORHAM PARK, NEW JERSEY</a:t>
              </a:r>
            </a:p>
          </p:txBody>
        </p:sp>
      </p:grpSp>
      <p:grpSp>
        <p:nvGrpSpPr>
          <p:cNvPr id="55" name="Group 27"/>
          <p:cNvGrpSpPr/>
          <p:nvPr/>
        </p:nvGrpSpPr>
        <p:grpSpPr>
          <a:xfrm>
            <a:off x="11043469" y="4272432"/>
            <a:ext cx="5548953" cy="794868"/>
            <a:chOff x="-6601" y="-29008"/>
            <a:chExt cx="6622834" cy="1059824"/>
          </a:xfrm>
        </p:grpSpPr>
        <p:sp>
          <p:nvSpPr>
            <p:cNvPr id="56" name="TextBox 28"/>
            <p:cNvSpPr txBox="1"/>
            <p:nvPr/>
          </p:nvSpPr>
          <p:spPr>
            <a:xfrm>
              <a:off x="0" y="346868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17 State Street • 34th Floor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New York, NY 10004 • Phone: 212.425.9300</a:t>
              </a:r>
            </a:p>
          </p:txBody>
        </p:sp>
        <p:sp>
          <p:nvSpPr>
            <p:cNvPr id="57" name="TextBox 29"/>
            <p:cNvSpPr txBox="1"/>
            <p:nvPr/>
          </p:nvSpPr>
          <p:spPr>
            <a:xfrm>
              <a:off x="-6601" y="-29008"/>
              <a:ext cx="6568781" cy="41985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NEW YORK, NEW YORK </a:t>
              </a:r>
            </a:p>
          </p:txBody>
        </p:sp>
      </p:grpSp>
      <p:grpSp>
        <p:nvGrpSpPr>
          <p:cNvPr id="58" name="Group 30"/>
          <p:cNvGrpSpPr/>
          <p:nvPr/>
        </p:nvGrpSpPr>
        <p:grpSpPr>
          <a:xfrm>
            <a:off x="11050282" y="9055366"/>
            <a:ext cx="5543422" cy="812534"/>
            <a:chOff x="0" y="-38100"/>
            <a:chExt cx="6616233" cy="1083379"/>
          </a:xfrm>
        </p:grpSpPr>
        <p:sp>
          <p:nvSpPr>
            <p:cNvPr id="59" name="TextBox 31"/>
            <p:cNvSpPr txBox="1"/>
            <p:nvPr/>
          </p:nvSpPr>
          <p:spPr>
            <a:xfrm>
              <a:off x="0" y="361331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1100 Connecticut Avenue • Suite 810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Washington, DC 20036 • Phone: 301.793.1370</a:t>
              </a:r>
            </a:p>
          </p:txBody>
        </p:sp>
        <p:sp>
          <p:nvSpPr>
            <p:cNvPr id="60" name="TextBox 32"/>
            <p:cNvSpPr txBox="1"/>
            <p:nvPr/>
          </p:nvSpPr>
          <p:spPr>
            <a:xfrm>
              <a:off x="24177" y="-38100"/>
              <a:ext cx="6568782" cy="41985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WASHINGTON, D.C.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11043469" y="5208865"/>
            <a:ext cx="5543422" cy="849035"/>
            <a:chOff x="0" y="-38100"/>
            <a:chExt cx="6616233" cy="1132047"/>
          </a:xfrm>
        </p:grpSpPr>
        <p:sp>
          <p:nvSpPr>
            <p:cNvPr id="62" name="TextBox 31"/>
            <p:cNvSpPr txBox="1"/>
            <p:nvPr/>
          </p:nvSpPr>
          <p:spPr>
            <a:xfrm>
              <a:off x="0" y="409999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525 North Tryon Street • Suite 1600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Charlotte, NC 28202 • Phone: 980.301.9525</a:t>
              </a:r>
            </a:p>
          </p:txBody>
        </p:sp>
        <p:sp>
          <p:nvSpPr>
            <p:cNvPr id="63" name="TextBox 32"/>
            <p:cNvSpPr txBox="1"/>
            <p:nvPr/>
          </p:nvSpPr>
          <p:spPr>
            <a:xfrm>
              <a:off x="24177" y="-38100"/>
              <a:ext cx="6568782" cy="41985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CHARLOTTE, NORTH CAROLINA</a:t>
              </a: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11043469" y="7190063"/>
            <a:ext cx="5543422" cy="849037"/>
            <a:chOff x="0" y="-38100"/>
            <a:chExt cx="6616233" cy="1132049"/>
          </a:xfrm>
        </p:grpSpPr>
        <p:sp>
          <p:nvSpPr>
            <p:cNvPr id="65" name="TextBox 31"/>
            <p:cNvSpPr txBox="1"/>
            <p:nvPr/>
          </p:nvSpPr>
          <p:spPr>
            <a:xfrm>
              <a:off x="0" y="410000"/>
              <a:ext cx="6616233" cy="683949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16475 Dallas Parkway • Suite 555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Dallas, TX • Phone: 972.733.2900</a:t>
              </a:r>
            </a:p>
          </p:txBody>
        </p:sp>
        <p:sp>
          <p:nvSpPr>
            <p:cNvPr id="66" name="TextBox 32"/>
            <p:cNvSpPr txBox="1"/>
            <p:nvPr/>
          </p:nvSpPr>
          <p:spPr>
            <a:xfrm>
              <a:off x="24177" y="-38100"/>
              <a:ext cx="6568782" cy="461665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DALLAS, TEXAS</a:t>
              </a:r>
            </a:p>
          </p:txBody>
        </p:sp>
      </p:grpSp>
      <p:grpSp>
        <p:nvGrpSpPr>
          <p:cNvPr id="67" name="Group 30"/>
          <p:cNvGrpSpPr/>
          <p:nvPr/>
        </p:nvGrpSpPr>
        <p:grpSpPr>
          <a:xfrm>
            <a:off x="11049000" y="8125624"/>
            <a:ext cx="5543422" cy="827876"/>
            <a:chOff x="0" y="-38100"/>
            <a:chExt cx="6616233" cy="1103834"/>
          </a:xfrm>
        </p:grpSpPr>
        <p:sp>
          <p:nvSpPr>
            <p:cNvPr id="68" name="TextBox 31"/>
            <p:cNvSpPr txBox="1"/>
            <p:nvPr/>
          </p:nvSpPr>
          <p:spPr>
            <a:xfrm>
              <a:off x="0" y="410000"/>
              <a:ext cx="6616233" cy="655734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3700 Buffalo Speedway • Suite 1020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Houston, TX 77098 • Phone: 713.403.6400</a:t>
              </a:r>
            </a:p>
          </p:txBody>
        </p:sp>
        <p:sp>
          <p:nvSpPr>
            <p:cNvPr id="69" name="TextBox 32"/>
            <p:cNvSpPr txBox="1"/>
            <p:nvPr/>
          </p:nvSpPr>
          <p:spPr>
            <a:xfrm>
              <a:off x="24177" y="-38100"/>
              <a:ext cx="6568782" cy="461665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HOUSTON, TEXAS</a:t>
              </a:r>
            </a:p>
          </p:txBody>
        </p:sp>
      </p:grpSp>
      <p:grpSp>
        <p:nvGrpSpPr>
          <p:cNvPr id="70" name="Group 30"/>
          <p:cNvGrpSpPr/>
          <p:nvPr/>
        </p:nvGrpSpPr>
        <p:grpSpPr>
          <a:xfrm>
            <a:off x="11050282" y="6199463"/>
            <a:ext cx="5543422" cy="849037"/>
            <a:chOff x="0" y="-38100"/>
            <a:chExt cx="6616233" cy="1132048"/>
          </a:xfrm>
        </p:grpSpPr>
        <p:sp>
          <p:nvSpPr>
            <p:cNvPr id="71" name="TextBox 31"/>
            <p:cNvSpPr txBox="1"/>
            <p:nvPr/>
          </p:nvSpPr>
          <p:spPr>
            <a:xfrm>
              <a:off x="0" y="410000"/>
              <a:ext cx="6616233" cy="683948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500 W 2nd Street • Suite 1900</a:t>
              </a:r>
            </a:p>
            <a:p>
              <a:pPr>
                <a:lnSpc>
                  <a:spcPts val="1960"/>
                </a:lnSpc>
              </a:pPr>
              <a:r>
                <a:rPr lang="en-US" sz="1400" spc="98" dirty="1">
                  <a:solidFill>
                    <a:srgbClr val="53565A"/>
                  </a:solidFill>
                  <a:latin typeface="Raleway" panose="020b0604020202020204" charset="0"/>
                </a:rPr>
                <a:t>Austin, TX • Phone: 512.532.3541</a:t>
              </a:r>
            </a:p>
          </p:txBody>
        </p:sp>
        <p:sp>
          <p:nvSpPr>
            <p:cNvPr id="72" name="TextBox 32"/>
            <p:cNvSpPr txBox="1"/>
            <p:nvPr/>
          </p:nvSpPr>
          <p:spPr>
            <a:xfrm>
              <a:off x="24177" y="-38100"/>
              <a:ext cx="6568782" cy="461665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0"/>
                </a:lnSpc>
              </a:pPr>
              <a:r>
                <a:rPr lang="en-US" b="1" spc="508" dirty="1">
                  <a:solidFill>
                    <a:srgbClr val="53565A"/>
                  </a:solidFill>
                  <a:latin typeface="Raleway" panose="020b0604020202020204" charset="0"/>
                </a:rPr>
                <a:t>AUSTIN, TEXAS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7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81300"/>
            <a:ext cx="16230600" cy="3841133"/>
            <a:chOff x="0" y="-1173287"/>
            <a:chExt cx="21640800" cy="5121511"/>
          </a:xfrm>
        </p:grpSpPr>
        <p:sp>
          <p:nvSpPr>
            <p:cNvPr id="3" name="AutoShape 3"/>
            <p:cNvSpPr/>
            <p:nvPr/>
          </p:nvSpPr>
          <p:spPr>
            <a:xfrm>
              <a:off x="0" y="2307469"/>
              <a:ext cx="21640800" cy="67733"/>
            </a:xfrm>
            <a:prstGeom prst="rect"/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18163" y="-1173287"/>
              <a:ext cx="19804473" cy="3282951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i="0" spc="80" dirty="1">
                  <a:solidFill>
                    <a:srgbClr val="53565A"/>
                  </a:solidFill>
                  <a:latin typeface="Playfair Display"/>
                </a:rPr>
                <a:t>What Is Senior/Vulnerable Investor Exploitation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696161" y="3265811"/>
              <a:ext cx="16248477" cy="682413"/>
            </a:xfrm>
            <a:prstGeom prst="rect"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b="0" i="0" spc="288" dirty="1">
                  <a:solidFill>
                    <a:srgbClr val="53565A"/>
                  </a:solidFill>
                  <a:latin typeface="Raleway"/>
                </a:rPr>
                <a:t>Section One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881602" cy="911590"/>
            <a:chOff x="0" y="0"/>
            <a:chExt cx="628022" cy="649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6377698" y="8346710"/>
            <a:ext cx="881602" cy="911590"/>
            <a:chOff x="0" y="0"/>
            <a:chExt cx="628022" cy="6493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248" y="9105900"/>
            <a:ext cx="3248107" cy="89201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2494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5559" y="1879480"/>
            <a:ext cx="16202432" cy="46704"/>
          </a:xfrm>
          <a:prstGeom prst="rect"/>
          <a:solidFill>
            <a:srgbClr val="5454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457200" y="-21717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41122" y="495300"/>
            <a:ext cx="15005755" cy="1131913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What is Exploitation?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8749" y="3130431"/>
            <a:ext cx="15218127" cy="5909310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Generally speaking, “financial exploitation” means:</a:t>
            </a:r>
          </a:p>
          <a:p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AutoNum type="alphaUcParenBoth" startAt="1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 the wrongful or unauthorized taking, withholding, appropriation, or use of a person’s funds or securities; or</a:t>
            </a:r>
          </a:p>
          <a:p>
            <a:pPr marL="457200" indent="-457200">
              <a:buAutoNum type="alphaUcParenBoth" startAt="1"/>
            </a:pP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457200" indent="-457200">
              <a:buAutoNum type="alphaUcParenBoth" startAt="1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 any act or omission by a person, including through the use of a power of attorney, guardianship, or any other authority regarding a Specified Adult, to:</a:t>
            </a:r>
          </a:p>
          <a:p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1485900" lvl="2" indent="-571500">
              <a:buAutoNum type="romanLcParenBoth" startAt="1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obtain control, through deception, intimidation or undue influence, over a person’s money, assets or property; or </a:t>
            </a:r>
          </a:p>
          <a:p>
            <a:pPr lvl="2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  <a:p>
            <a:pPr marL="1485900" lvl="2" indent="-571500">
              <a:buAutoNum type="romanLcParenBoth" startAt="1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convert the person’s money, assets or property.</a:t>
            </a:r>
          </a:p>
        </p:txBody>
      </p:sp>
    </p:spTree>
    <p:extLst>
      <p:ext uri="{BB962C8B-B14F-4D97-AF65-F5344CB8AC3E}">
        <p14:creationId xmlns:p14="http://schemas.microsoft.com/office/powerpoint/2010/main" val="11068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3485" y="2834579"/>
            <a:ext cx="8833605" cy="1235868"/>
          </a:xfrm>
        </p:spPr>
        <p:txBody>
          <a:bodyPr/>
          <a:lstStyle/>
          <a:p>
            <a:pPr algn="ctr"/>
            <a:r>
              <a:rPr lang="en-US" dirty="1">
                <a:latin typeface="Raleway" panose="020b0604020202020204" charset="0"/>
              </a:rPr>
              <a:t>“Specified Adults” under FINRA Rules: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646" y="4286591"/>
            <a:ext cx="9261444" cy="3932046"/>
          </a:xfrm>
        </p:spPr>
        <p:txBody>
          <a:bodyPr>
            <a:normAutofit/>
          </a:bodyPr>
          <a:lstStyle/>
          <a:p>
            <a:pPr lvl="1" indent="-685800" algn="just">
              <a:spcBef>
                <a:spcPct val="0"/>
              </a:spcBef>
              <a:spcAft>
                <a:spcPts val="18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65 and older </a:t>
            </a:r>
          </a:p>
          <a:p>
            <a:pPr lvl="1" indent="-685800" algn="just">
              <a:spcBef>
                <a:spcPct val="0"/>
              </a:spcBef>
              <a:spcAft>
                <a:spcPts val="18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18 and older who firm reasonably believes has a mental or physical impairment that prevents them from protecting own interests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0134600" y="2834579"/>
            <a:ext cx="7774782" cy="1235868"/>
          </a:xfrm>
        </p:spPr>
        <p:txBody>
          <a:bodyPr/>
          <a:lstStyle/>
          <a:p>
            <a:r>
              <a:rPr lang="en-US" dirty="1">
                <a:latin typeface="Raleway" panose="020b0604020202020204" charset="0"/>
              </a:rPr>
              <a:t>State laws: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9296400" y="4286591"/>
            <a:ext cx="7903413" cy="4944310"/>
          </a:xfrm>
        </p:spPr>
        <p:txBody>
          <a:bodyPr/>
          <a:lstStyle/>
          <a:p>
            <a:pPr lvl="1" indent="-685800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defRPr sz="2600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60 and older (varies state to state); and</a:t>
            </a:r>
          </a:p>
          <a:p>
            <a:pPr lvl="1" indent="-685800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defRPr sz="2600"/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18 and older who have diminished physical or mental capacity</a:t>
            </a:r>
          </a:p>
          <a:p>
            <a:endParaRPr lang="en-US"/>
          </a:p>
        </p:txBody>
      </p:sp>
      <p:sp>
        <p:nvSpPr>
          <p:cNvPr id="7" name="Text Placeholder 3"/>
          <p:cNvSpPr txBox="1"/>
          <p:nvPr/>
        </p:nvSpPr>
        <p:spPr>
          <a:xfrm>
            <a:off x="5047357" y="6920894"/>
            <a:ext cx="7774782" cy="1235868"/>
          </a:xfrm>
          <a:prstGeom prst="rect"/>
        </p:spPr>
        <p:txBody>
          <a:bodyPr vert="horz" lIns="137160" tIns="68580" rIns="137160" bIns="6858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1">
                <a:latin typeface="Raleway" panose="020b0604020202020204" charset="0"/>
                <a:cs typeface="Calibri" panose="020f0502020204030204" pitchFamily="34" charset="0"/>
              </a:rPr>
              <a:t>Senior Safe Act: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0" y="8367577"/>
            <a:ext cx="9144000" cy="646331"/>
          </a:xfrm>
          <a:prstGeom prst="rect"/>
        </p:spPr>
        <p:txBody>
          <a:bodyPr>
            <a:spAutoFit/>
          </a:bodyPr>
          <a:lstStyle/>
          <a:p>
            <a:pPr lvl="1" indent="-685800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600"/>
            </a:pPr>
            <a:r>
              <a:rPr lang="en-US" sz="36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65 and older</a:t>
            </a:r>
          </a:p>
        </p:txBody>
      </p:sp>
      <p:sp>
        <p:nvSpPr>
          <p:cNvPr id="11" name="AutoShape 3"/>
          <p:cNvSpPr/>
          <p:nvPr/>
        </p:nvSpPr>
        <p:spPr>
          <a:xfrm>
            <a:off x="-283369" y="-208522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Box 5"/>
          <p:cNvSpPr txBox="1"/>
          <p:nvPr/>
        </p:nvSpPr>
        <p:spPr>
          <a:xfrm>
            <a:off x="1643504" y="785292"/>
            <a:ext cx="15005755" cy="1231106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Who is Protected?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5417" y="-262200"/>
            <a:ext cx="2743366" cy="2670992"/>
          </a:xfrm>
          <a:prstGeom prst="rect"/>
          <a:solidFill>
            <a:srgbClr val="3FA847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33450"/>
            <a:ext cx="16802100" cy="1115690"/>
          </a:xfrm>
          <a:prstGeom prst="rect"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04"/>
              </a:lnSpc>
            </a:pPr>
            <a:r>
              <a:rPr lang="en-US" sz="6000" b="1" spc="64" dirty="1">
                <a:solidFill>
                  <a:schemeClr val="tx1">
                    <a:lumMod val="75000"/>
                    <a:lumOff val="25000"/>
                  </a:schemeClr>
                </a:solidFill>
                <a:latin typeface="Playfair Display"/>
              </a:rPr>
              <a:t>Demographics: The Senior Population Swells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6820" y="3729400"/>
            <a:ext cx="6876379" cy="984885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Nearly one in five U.S. residents will be 65 or older in 2030</a:t>
            </a:r>
            <a:r>
              <a:rPr lang="en-US" sz="3200" baseline="300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294670"/>
            <a:ext cx="881602" cy="911590"/>
            <a:chOff x="0" y="0"/>
            <a:chExt cx="628022" cy="6493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26820" y="6908042"/>
            <a:ext cx="6876379" cy="984885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Baby Boomers’ financial assets will peak at $26 trillion in 2029</a:t>
            </a:r>
            <a:r>
              <a:rPr lang="en-US" sz="3200" baseline="300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3</a:t>
            </a: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  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6413905"/>
            <a:ext cx="881602" cy="911590"/>
            <a:chOff x="0" y="0"/>
            <a:chExt cx="628022" cy="6493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357521" y="3729400"/>
            <a:ext cx="6876379" cy="984885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spcAft>
                <a:spcPts val="24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Baby Boomers control over 70% of the nation’s disposable income</a:t>
            </a:r>
            <a:r>
              <a:rPr lang="en-US" sz="3200" baseline="300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2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501319" y="3294670"/>
            <a:ext cx="881602" cy="911590"/>
            <a:chOff x="0" y="0"/>
            <a:chExt cx="628022" cy="6493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10800" y="6933442"/>
            <a:ext cx="6876379" cy="1477328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Billions are lost </a:t>
            </a:r>
            <a:r>
              <a:rPr lang="en-US" sz="3200" b="1" i="1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each year </a:t>
            </a:r>
            <a:r>
              <a:rPr lang="en-US" sz="3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to financial exploitation of seniors and vulnerable persons</a:t>
            </a:r>
            <a:endParaRPr lang="en-US" sz="3200" baseline="30000">
              <a:solidFill>
                <a:schemeClr val="tx1">
                  <a:lumMod val="75000"/>
                  <a:lumOff val="25000"/>
                </a:schemeClr>
              </a:solidFill>
              <a:latin typeface="Raleway" panose="020b0604020202020204" charset="0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9501319" y="6413905"/>
            <a:ext cx="881602" cy="911590"/>
            <a:chOff x="0" y="0"/>
            <a:chExt cx="628022" cy="6493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8022" cy="649385"/>
            </a:xfrm>
            <a:custGeom>
              <a:rect l="l" t="t" r="r" b="b"/>
              <a:pathLst>
                <a:path w="628022" h="649385">
                  <a:moveTo>
                    <a:pt x="464192" y="0"/>
                  </a:moveTo>
                  <a:lnTo>
                    <a:pt x="0" y="0"/>
                  </a:lnTo>
                  <a:lnTo>
                    <a:pt x="0" y="649385"/>
                  </a:lnTo>
                  <a:lnTo>
                    <a:pt x="76200" y="649385"/>
                  </a:lnTo>
                  <a:lnTo>
                    <a:pt x="76200" y="76200"/>
                  </a:lnTo>
                  <a:lnTo>
                    <a:pt x="628022" y="76200"/>
                  </a:lnTo>
                  <a:lnTo>
                    <a:pt x="628022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81000" y="9303857"/>
            <a:ext cx="17221200" cy="646331"/>
          </a:xfrm>
          <a:prstGeom prst="rect"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1-  Source: Sandra L. Colby and Jennifer M. 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Ortman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, “The Baby Boom Cohort in the United States: 2012 to 2060,” United States Census Bureau (May 2014).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2-  Source: Baby Boomer Report 2015, U.S. News &amp; World Report.</a:t>
            </a:r>
          </a:p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3 - Source: Val Srinivas and 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Urval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Goradia</a:t>
            </a:r>
            <a:r>
              <a:rPr lang="en-US" sz="1200" dirty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 charset="0"/>
              </a:rPr>
              <a:t>, “The future of wealth in the United States,” Deloitte Center for Financial Services (Nov. 9, 2015).</a:t>
            </a:r>
          </a:p>
        </p:txBody>
      </p:sp>
    </p:spTree>
    <p:extLst>
      <p:ext uri="{BB962C8B-B14F-4D97-AF65-F5344CB8AC3E}">
        <p14:creationId xmlns:p14="http://schemas.microsoft.com/office/powerpoint/2010/main" val="32683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t="18523"/>
          <a:stretch>
            <a:fillRect/>
          </a:stretch>
        </p:blipFill>
        <p:spPr>
          <a:xfrm>
            <a:off x="2133600" y="3314700"/>
            <a:ext cx="13654391" cy="6703646"/>
          </a:xfrm>
          <a:prstGeom prst="rect"/>
        </p:spPr>
      </p:pic>
      <p:sp>
        <p:nvSpPr>
          <p:cNvPr id="3" name="AutoShape 3"/>
          <p:cNvSpPr/>
          <p:nvPr/>
        </p:nvSpPr>
        <p:spPr>
          <a:xfrm>
            <a:off x="-468955" y="-167599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1641122" y="495300"/>
            <a:ext cx="15005755" cy="2363019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Annual Occurrences of Senior Financial Exploitation</a:t>
            </a:r>
            <a:endParaRPr lang="en-US" sz="7200" b="1" i="0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68955" y="-1981200"/>
            <a:ext cx="18859500" cy="4762500"/>
          </a:xfrm>
          <a:prstGeom prst="rect"/>
          <a:solidFill>
            <a:srgbClr val="00A2C0">
              <a:alpha val="2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1457917" y="294125"/>
            <a:ext cx="15005755" cy="2462213"/>
          </a:xfrm>
          <a:prstGeom prst="rect"/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7200" b="1" dirty="1">
                <a:solidFill>
                  <a:srgbClr val="53565A"/>
                </a:solidFill>
                <a:latin typeface="Playfair Display" panose="020b0604020202020204" charset="0"/>
              </a:rPr>
              <a:t>Elder Financial Abuse SAR Filings by Securities Firms</a:t>
            </a:r>
            <a:endParaRPr lang="en-US" sz="7200" b="1" spc="80">
              <a:solidFill>
                <a:srgbClr val="53565A"/>
              </a:solidFill>
              <a:latin typeface="Playfair Display" panose="020b060402020202020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40695" y="2781300"/>
          <a:ext cx="16840200" cy="706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6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32</Slide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1900-01-01T00:00:00Z</cp:lastPrinted>
  <dcterms:created xsi:type="dcterms:W3CDTF">1900-01-01T00:00:00Z</dcterms:created>
  <dcterms:modified xsi:type="dcterms:W3CDTF">1900-01-01T00:00:00Z</dcterms:modified>
  <dc:identifier>DADaBsXw_g8</dc:identifier>
</cp:coreProperties>
</file>